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sldIdLst>
    <p:sldId id="257" r:id="rId2"/>
    <p:sldId id="316" r:id="rId3"/>
    <p:sldId id="314" r:id="rId4"/>
    <p:sldId id="313" r:id="rId5"/>
    <p:sldId id="315" r:id="rId6"/>
    <p:sldId id="293" r:id="rId7"/>
    <p:sldId id="264" r:id="rId8"/>
    <p:sldId id="265" r:id="rId9"/>
    <p:sldId id="307" r:id="rId10"/>
    <p:sldId id="308" r:id="rId11"/>
    <p:sldId id="295" r:id="rId12"/>
    <p:sldId id="272" r:id="rId13"/>
    <p:sldId id="311" r:id="rId14"/>
    <p:sldId id="273" r:id="rId15"/>
    <p:sldId id="312" r:id="rId16"/>
    <p:sldId id="298" r:id="rId17"/>
    <p:sldId id="279" r:id="rId18"/>
    <p:sldId id="290" r:id="rId19"/>
    <p:sldId id="263" r:id="rId20"/>
    <p:sldId id="266" r:id="rId21"/>
    <p:sldId id="309" r:id="rId22"/>
    <p:sldId id="283" r:id="rId23"/>
    <p:sldId id="310" r:id="rId24"/>
    <p:sldId id="30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35"/>
    <p:restoredTop sz="75756"/>
  </p:normalViewPr>
  <p:slideViewPr>
    <p:cSldViewPr snapToGrid="0" snapToObjects="1">
      <p:cViewPr varScale="1">
        <p:scale>
          <a:sx n="113" d="100"/>
          <a:sy n="113" d="100"/>
        </p:scale>
        <p:origin x="1912"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576197-E48D-9C42-955D-B86ED12A6149}" type="datetimeFigureOut">
              <a:rPr lang="en-US" smtClean="0"/>
              <a:t>10/23/22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4362E-4B85-134E-B2F0-95019F144C29}" type="slidenum">
              <a:rPr lang="en-US" smtClean="0"/>
              <a:t>‹#›</a:t>
            </a:fld>
            <a:endParaRPr lang="en-US"/>
          </a:p>
        </p:txBody>
      </p:sp>
    </p:spTree>
    <p:extLst>
      <p:ext uri="{BB962C8B-B14F-4D97-AF65-F5344CB8AC3E}">
        <p14:creationId xmlns:p14="http://schemas.microsoft.com/office/powerpoint/2010/main" val="376215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Diptanil Roy, on behalf of STAR, I am going to present our preliminary study of heavy flavor tagged jets in heavy ion collisions at RHIC energies. I want to thank the </a:t>
            </a:r>
            <a:r>
              <a:rPr lang="en-US" dirty="0" err="1"/>
              <a:t>organisers</a:t>
            </a:r>
            <a:r>
              <a:rPr lang="en-US" dirty="0"/>
              <a:t> for providing me with this opportunity to share some exciting new results from STAR. Now, without much further ado, let’s get started.</a:t>
            </a:r>
          </a:p>
        </p:txBody>
      </p:sp>
      <p:sp>
        <p:nvSpPr>
          <p:cNvPr id="4" name="Slide Number Placeholder 3"/>
          <p:cNvSpPr>
            <a:spLocks noGrp="1"/>
          </p:cNvSpPr>
          <p:nvPr>
            <p:ph type="sldNum" sz="quarter" idx="5"/>
          </p:nvPr>
        </p:nvSpPr>
        <p:spPr/>
        <p:txBody>
          <a:bodyPr/>
          <a:lstStyle/>
          <a:p>
            <a:fld id="{B384362E-4B85-134E-B2F0-95019F144C29}" type="slidenum">
              <a:rPr lang="en-US" smtClean="0"/>
              <a:t>1</a:t>
            </a:fld>
            <a:endParaRPr lang="en-US"/>
          </a:p>
        </p:txBody>
      </p:sp>
    </p:spTree>
    <p:extLst>
      <p:ext uri="{BB962C8B-B14F-4D97-AF65-F5344CB8AC3E}">
        <p14:creationId xmlns:p14="http://schemas.microsoft.com/office/powerpoint/2010/main" val="1600804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EXPLAIN EVERYTHING ON THE SLIDE</a:t>
            </a:r>
          </a:p>
          <a:p>
            <a:endParaRPr lang="en-US" dirty="0"/>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12</a:t>
            </a:fld>
            <a:endParaRPr lang="en-US"/>
          </a:p>
        </p:txBody>
      </p:sp>
    </p:spTree>
    <p:extLst>
      <p:ext uri="{BB962C8B-B14F-4D97-AF65-F5344CB8AC3E}">
        <p14:creationId xmlns:p14="http://schemas.microsoft.com/office/powerpoint/2010/main" val="264513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extract the yield of D0-tagged jets, we use a method called the </a:t>
            </a:r>
            <a:r>
              <a:rPr lang="en-US" dirty="0" err="1"/>
              <a:t>sPlot</a:t>
            </a:r>
            <a:r>
              <a:rPr lang="en-US" dirty="0"/>
              <a:t>. It is a widely used method in HEP, and is available as a native package in </a:t>
            </a:r>
            <a:r>
              <a:rPr lang="en-US" dirty="0" err="1"/>
              <a:t>RooStats</a:t>
            </a:r>
            <a:r>
              <a:rPr lang="en-US" dirty="0"/>
              <a:t>. It calculates per event weights, where the weights classify how signal like the event is vs how </a:t>
            </a:r>
            <a:r>
              <a:rPr lang="en-US" dirty="0" err="1"/>
              <a:t>bg</a:t>
            </a:r>
            <a:r>
              <a:rPr lang="en-US" dirty="0"/>
              <a:t> like the event is. The definition of </a:t>
            </a:r>
            <a:r>
              <a:rPr lang="en-US" dirty="0" err="1"/>
              <a:t>sWeights</a:t>
            </a:r>
            <a:r>
              <a:rPr lang="en-US" dirty="0"/>
              <a:t> is shown here in this equation, where V denotes the covariance matrix, fi denotes the probability distribution for the signal and background species. These </a:t>
            </a:r>
            <a:r>
              <a:rPr lang="en-US" dirty="0" err="1"/>
              <a:t>quantitites</a:t>
            </a:r>
            <a:r>
              <a:rPr lang="en-US" dirty="0"/>
              <a:t> are determined from an </a:t>
            </a:r>
            <a:r>
              <a:rPr lang="en-US" dirty="0" err="1"/>
              <a:t>unbinned</a:t>
            </a:r>
            <a:r>
              <a:rPr lang="en-US" dirty="0"/>
              <a:t> likelihood fit to the D0 mass over all kinematics. </a:t>
            </a:r>
          </a:p>
          <a:p>
            <a:endParaRPr lang="en-US" dirty="0"/>
          </a:p>
          <a:p>
            <a:r>
              <a:rPr lang="en-US" dirty="0"/>
              <a:t>The resultant distribution represent the statistical distribution of the observables in the data. It is basically a fancy side-band subtraction. The yields from </a:t>
            </a:r>
            <a:r>
              <a:rPr lang="en-US" dirty="0" err="1"/>
              <a:t>sPlot</a:t>
            </a:r>
            <a:r>
              <a:rPr lang="en-US" dirty="0"/>
              <a:t> are consistent with like sign background contribution subtracted yields. Now before we show our results, we need to show the corrections to the jet yield</a:t>
            </a:r>
          </a:p>
        </p:txBody>
      </p:sp>
      <p:sp>
        <p:nvSpPr>
          <p:cNvPr id="4" name="Slide Number Placeholder 3"/>
          <p:cNvSpPr>
            <a:spLocks noGrp="1"/>
          </p:cNvSpPr>
          <p:nvPr>
            <p:ph type="sldNum" sz="quarter" idx="5"/>
          </p:nvPr>
        </p:nvSpPr>
        <p:spPr/>
        <p:txBody>
          <a:bodyPr/>
          <a:lstStyle/>
          <a:p>
            <a:fld id="{B384362E-4B85-134E-B2F0-95019F144C29}" type="slidenum">
              <a:rPr lang="en-US" smtClean="0"/>
              <a:t>20</a:t>
            </a:fld>
            <a:endParaRPr lang="en-US"/>
          </a:p>
        </p:txBody>
      </p:sp>
    </p:spTree>
    <p:extLst>
      <p:ext uri="{BB962C8B-B14F-4D97-AF65-F5344CB8AC3E}">
        <p14:creationId xmlns:p14="http://schemas.microsoft.com/office/powerpoint/2010/main" val="3096025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 side-by-side of our radial profile measurement with a prediction from the CCNU model, which models both collisional and radiative energy losses for heavy quarks. The RAA for </a:t>
            </a:r>
            <a:r>
              <a:rPr lang="en-US" dirty="0" err="1"/>
              <a:t>AuAu</a:t>
            </a:r>
            <a:r>
              <a:rPr lang="en-US" dirty="0"/>
              <a:t> central events at 200 GeV is shown here for D0 </a:t>
            </a:r>
            <a:r>
              <a:rPr lang="en-US" dirty="0" err="1"/>
              <a:t>pT</a:t>
            </a:r>
            <a:r>
              <a:rPr lang="en-US" dirty="0"/>
              <a:t> &gt; 4 GeV. The theory calculation shows a slight trend of diffusion, which is qualitatively consistent with our data due to large uncertainties. An exact comparison with this model is something we are going to pursue moving forward.</a:t>
            </a:r>
          </a:p>
        </p:txBody>
      </p:sp>
      <p:sp>
        <p:nvSpPr>
          <p:cNvPr id="4" name="Slide Number Placeholder 3"/>
          <p:cNvSpPr>
            <a:spLocks noGrp="1"/>
          </p:cNvSpPr>
          <p:nvPr>
            <p:ph type="sldNum" sz="quarter" idx="5"/>
          </p:nvPr>
        </p:nvSpPr>
        <p:spPr/>
        <p:txBody>
          <a:bodyPr/>
          <a:lstStyle/>
          <a:p>
            <a:fld id="{B384362E-4B85-134E-B2F0-95019F144C29}" type="slidenum">
              <a:rPr lang="en-US" smtClean="0"/>
              <a:t>22</a:t>
            </a:fld>
            <a:endParaRPr lang="en-US"/>
          </a:p>
        </p:txBody>
      </p:sp>
    </p:spTree>
    <p:extLst>
      <p:ext uri="{BB962C8B-B14F-4D97-AF65-F5344CB8AC3E}">
        <p14:creationId xmlns:p14="http://schemas.microsoft.com/office/powerpoint/2010/main" val="171484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radiation pattern of a charm quark. The radiation from charm, a heavy quark, is suppressed in a cone around the direction of propagation of the quark. This is the known as the dead cone effect and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in ALICE. The red data points are from ALICE, and blue and green solid lines are from Pythia and SHERPA, MC event generators respectively. The ratio of the splitting angle distributions for charm jets vs inclusive jets is plotted here. The dotted markers shows the same ratio for the case of no dead cone effect in PYTHIA and SHERPA, and this enhancement here signifies that light quark radiation is more collinear than gluon radiation. The data shows that the contribution from charm quark jets is suppressed at small splitting angles, with the suppression being of the order of this difference. So we know that the heavy flavor emission spectra is suppressed due to the dead cone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distribution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24</a:t>
            </a:fld>
            <a:endParaRPr lang="en-US"/>
          </a:p>
        </p:txBody>
      </p:sp>
    </p:spTree>
    <p:extLst>
      <p:ext uri="{BB962C8B-B14F-4D97-AF65-F5344CB8AC3E}">
        <p14:creationId xmlns:p14="http://schemas.microsoft.com/office/powerpoint/2010/main" val="372252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radiation pattern of a charm quark. The radiation from charm, a heavy quark, is suppressed in a cone around the direction of propagation of the quark. This is the known as the dead cone effect and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from LHC. The ratio of the splitting angle distributions for charm jets vs inclusive jets is plotted here. The red data points are from ALICE, and blue and green solid lines are from Pythia and SHERPA, MC event generators respectively. The dotted markers shows the same ratio for the case of no dead cone effect in PYTHIA and SHERPA. The plot shows that the radiation from charm quark jets in vacuum is suppressed at small splitting angles, with the suppression being of the order of this difference.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distribution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4</a:t>
            </a:fld>
            <a:endParaRPr lang="en-US"/>
          </a:p>
        </p:txBody>
      </p:sp>
    </p:spTree>
    <p:extLst>
      <p:ext uri="{BB962C8B-B14F-4D97-AF65-F5344CB8AC3E}">
        <p14:creationId xmlns:p14="http://schemas.microsoft.com/office/powerpoint/2010/main" val="779778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radiation pattern of a charm quark. The radiation from charm, a heavy quark, is suppressed in a cone around the direction of propagation of the quark. This is the known as the dead cone effect and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from LHC. The ratio of the splitting angle distributions for charm jets vs inclusive jets is plotted here. The red data points are from ALICE, and blue and green solid lines are from Pythia and SHERPA, MC event generators respectively. The dotted markers shows the same ratio for the case of no dead cone effect in PYTHIA and SHERPA. The plot shows that the radiation from charm quark jets in vacuum is suppressed at small splitting angles, with the suppression being of the order of this difference.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distribution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5</a:t>
            </a:fld>
            <a:endParaRPr lang="en-US"/>
          </a:p>
        </p:txBody>
      </p:sp>
    </p:spTree>
    <p:extLst>
      <p:ext uri="{BB962C8B-B14F-4D97-AF65-F5344CB8AC3E}">
        <p14:creationId xmlns:p14="http://schemas.microsoft.com/office/powerpoint/2010/main" val="2426647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 heavy flavor jet then? For the results I will discuss from this point, a heavy flavor jet is one which has a D0 meson as a candidate. The D0 meson is reconstructed from the Kaon Pion decay channel, and the daughter tracks are in the jet by the D0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cartoon showing the radiation pattern of a charm quark. The radiation from charm, a heavy quark, is suppressed in a cone around the direction of propagation of the quark. This is the known as the dead cone effect and is dependent on the mass of the radiating quark.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show a measurement of the effect in proton-proton collisions at 13 </a:t>
            </a:r>
            <a:r>
              <a:rPr lang="en-US" dirty="0" err="1"/>
              <a:t>TeV</a:t>
            </a:r>
            <a:r>
              <a:rPr lang="en-US" dirty="0"/>
              <a:t> from LHC. The red data points are from ALICE, and blue and green solid lines are from Pythia and SHERPA, MC event generators respectively. The ratio of the splitting angle distributions for charm jets vs inclusive jets is plotted here. The dotted markers shows the same ratio for the case of no dead cone effect in PYTHIA and SHERPA. The plot shows that the radiation from charm quark jets in vacuum is suppressed at small splitting angles, with the suppression being of the order of this difference.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to these charm jets in the medium then? This result from CMS shows the radial distribution of the D0 mesons in jets. The red points are from </a:t>
            </a:r>
            <a:r>
              <a:rPr lang="en-US" dirty="0" err="1"/>
              <a:t>PbPb</a:t>
            </a:r>
            <a:r>
              <a:rPr lang="en-US" dirty="0"/>
              <a:t> collisions, and the blue points are from pp collisions at 5 </a:t>
            </a:r>
            <a:r>
              <a:rPr lang="en-US" dirty="0" err="1"/>
              <a:t>TeV</a:t>
            </a:r>
            <a:r>
              <a:rPr lang="en-US" dirty="0"/>
              <a:t>. The ratio of the </a:t>
            </a:r>
            <a:r>
              <a:rPr lang="en-US" dirty="0" err="1"/>
              <a:t>PbPb</a:t>
            </a:r>
            <a:r>
              <a:rPr lang="en-US" dirty="0"/>
              <a:t> and pp distributions are shown in the middle panel for a low D0 </a:t>
            </a:r>
            <a:r>
              <a:rPr lang="en-US" dirty="0" err="1"/>
              <a:t>pT</a:t>
            </a:r>
            <a:r>
              <a:rPr lang="en-US" dirty="0"/>
              <a:t> bin compared to the jet. Low transverse momenta D0s are slightly more diffused in heavy ion collisions than in pp collisions. The bottom panel shows the ratio between the results from PYTHIA and from pp collision data at LHC, and the key takeaway is that PYTHIA can explain the results from pp quite` well at LHC energies.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at LHC energies, so we want to perform a similar study in the lower RHIC energy regime where this low </a:t>
            </a:r>
            <a:r>
              <a:rPr lang="en-US" dirty="0" err="1"/>
              <a:t>pT</a:t>
            </a:r>
            <a:r>
              <a:rPr lang="en-US" dirty="0"/>
              <a:t> region is better accessible for D0 mesons. We will additionally show the first measurement of charm jet spectrum at RHIC energies. Before we go to the results, I will briefly discuss the STAR detector system we used.</a:t>
            </a:r>
          </a:p>
          <a:p>
            <a:endParaRPr lang="en-US" dirty="0"/>
          </a:p>
        </p:txBody>
      </p:sp>
      <p:sp>
        <p:nvSpPr>
          <p:cNvPr id="4" name="Slide Number Placeholder 3"/>
          <p:cNvSpPr>
            <a:spLocks noGrp="1"/>
          </p:cNvSpPr>
          <p:nvPr>
            <p:ph type="sldNum" sz="quarter" idx="5"/>
          </p:nvPr>
        </p:nvSpPr>
        <p:spPr/>
        <p:txBody>
          <a:bodyPr/>
          <a:lstStyle/>
          <a:p>
            <a:fld id="{B384362E-4B85-134E-B2F0-95019F144C29}" type="slidenum">
              <a:rPr lang="en-US" smtClean="0"/>
              <a:t>6</a:t>
            </a:fld>
            <a:endParaRPr lang="en-US"/>
          </a:p>
        </p:txBody>
      </p:sp>
    </p:spTree>
    <p:extLst>
      <p:ext uri="{BB962C8B-B14F-4D97-AF65-F5344CB8AC3E}">
        <p14:creationId xmlns:p14="http://schemas.microsoft.com/office/powerpoint/2010/main" val="394565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 detector has many sub-detector systems. The important ones for our analysis are:</a:t>
            </a:r>
          </a:p>
          <a:p>
            <a:endParaRPr lang="en-US" dirty="0"/>
          </a:p>
          <a:p>
            <a:pPr marL="285750" indent="-285750">
              <a:buFont typeface="Arial" panose="020B0604020202020204" pitchFamily="34" charset="0"/>
              <a:buChar char="•"/>
            </a:pPr>
            <a:r>
              <a:rPr lang="en-US" b="1" dirty="0"/>
              <a:t>Time Projection Chamber</a:t>
            </a:r>
            <a:r>
              <a:rPr lang="en-US" dirty="0"/>
              <a:t>: Measures momenta and track information, identifies charged tracks using ionization energy loss measurement</a:t>
            </a:r>
          </a:p>
          <a:p>
            <a:pPr marL="285750" indent="-285750">
              <a:buFont typeface="Arial" panose="020B0604020202020204" pitchFamily="34" charset="0"/>
              <a:buChar char="•"/>
            </a:pPr>
            <a:r>
              <a:rPr lang="en-US" b="1" dirty="0"/>
              <a:t>Time-of-Flight Detector System: </a:t>
            </a:r>
            <a:r>
              <a:rPr lang="en-US" dirty="0"/>
              <a:t>Identifies particle using time of flight measurement</a:t>
            </a:r>
          </a:p>
          <a:p>
            <a:pPr marL="285750" indent="-285750">
              <a:buFont typeface="Arial" panose="020B0604020202020204" pitchFamily="34" charset="0"/>
              <a:buChar char="•"/>
            </a:pPr>
            <a:r>
              <a:rPr lang="en-US" b="1" dirty="0"/>
              <a:t>Heavy Flavor Tracker: </a:t>
            </a:r>
            <a:r>
              <a:rPr lang="en-US" dirty="0"/>
              <a:t>Improves Position Resolution for secondary vertex measurement. </a:t>
            </a:r>
          </a:p>
          <a:p>
            <a:pPr marL="285750" indent="-2857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Barrel Electromagnetic Calorimeter</a:t>
            </a:r>
            <a:r>
              <a:rPr lang="en-US" sz="1200" dirty="0">
                <a:solidFill>
                  <a:srgbClr val="FF0000"/>
                </a:solidFill>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Measures neutral component of energy in jets</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200" dirty="0">
                <a:latin typeface="Times New Roman" panose="02020603050405020304" pitchFamily="18" charset="0"/>
                <a:cs typeface="Times New Roman" panose="02020603050405020304" pitchFamily="18" charset="0"/>
              </a:rPr>
              <a:t>We will report our measurements for D0 </a:t>
            </a:r>
            <a:r>
              <a:rPr lang="en-US" sz="1200" dirty="0" err="1">
                <a:latin typeface="Times New Roman" panose="02020603050405020304" pitchFamily="18" charset="0"/>
                <a:cs typeface="Times New Roman" panose="02020603050405020304" pitchFamily="18" charset="0"/>
              </a:rPr>
              <a:t>pT</a:t>
            </a:r>
            <a:r>
              <a:rPr lang="en-US" sz="1200" dirty="0">
                <a:latin typeface="Times New Roman" panose="02020603050405020304" pitchFamily="18" charset="0"/>
                <a:cs typeface="Times New Roman" panose="02020603050405020304" pitchFamily="18" charset="0"/>
              </a:rPr>
              <a:t> &gt; 5 GeV in </a:t>
            </a:r>
            <a:r>
              <a:rPr lang="en-US" sz="1200" dirty="0" err="1">
                <a:latin typeface="Times New Roman" panose="02020603050405020304" pitchFamily="18" charset="0"/>
                <a:cs typeface="Times New Roman" panose="02020603050405020304" pitchFamily="18" charset="0"/>
              </a:rPr>
              <a:t>AuAu</a:t>
            </a:r>
            <a:r>
              <a:rPr lang="en-US" sz="1200" dirty="0">
                <a:latin typeface="Times New Roman" panose="02020603050405020304" pitchFamily="18" charset="0"/>
                <a:cs typeface="Times New Roman" panose="02020603050405020304" pitchFamily="18" charset="0"/>
              </a:rPr>
              <a:t> 200 GeV minimum bias collisions. The results will be reported in 3 centrality bins (0-10 for central, 10-40 for midcentral, 40-80 for peripheral). We reconstruct the D0 from the </a:t>
            </a:r>
            <a:r>
              <a:rPr lang="en-US" sz="1200" dirty="0" err="1">
                <a:latin typeface="Times New Roman" panose="02020603050405020304" pitchFamily="18" charset="0"/>
                <a:cs typeface="Times New Roman" panose="02020603050405020304" pitchFamily="18" charset="0"/>
              </a:rPr>
              <a:t>Kpi</a:t>
            </a:r>
            <a:r>
              <a:rPr lang="en-US" sz="1200" dirty="0">
                <a:latin typeface="Times New Roman" panose="02020603050405020304" pitchFamily="18" charset="0"/>
                <a:cs typeface="Times New Roman" panose="02020603050405020304" pitchFamily="18" charset="0"/>
              </a:rPr>
              <a:t> decay, and require the D0 to have hits in the Heavy Flavor Tracker detector.</a:t>
            </a:r>
          </a:p>
        </p:txBody>
      </p:sp>
      <p:sp>
        <p:nvSpPr>
          <p:cNvPr id="4" name="Slide Number Placeholder 3"/>
          <p:cNvSpPr>
            <a:spLocks noGrp="1"/>
          </p:cNvSpPr>
          <p:nvPr>
            <p:ph type="sldNum" sz="quarter" idx="5"/>
          </p:nvPr>
        </p:nvSpPr>
        <p:spPr/>
        <p:txBody>
          <a:bodyPr/>
          <a:lstStyle/>
          <a:p>
            <a:fld id="{B384362E-4B85-134E-B2F0-95019F144C29}" type="slidenum">
              <a:rPr lang="en-US" smtClean="0"/>
              <a:t>7</a:t>
            </a:fld>
            <a:endParaRPr lang="en-US"/>
          </a:p>
        </p:txBody>
      </p:sp>
    </p:spTree>
    <p:extLst>
      <p:ext uri="{BB962C8B-B14F-4D97-AF65-F5344CB8AC3E}">
        <p14:creationId xmlns:p14="http://schemas.microsoft.com/office/powerpoint/2010/main" val="203578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D0 candidates, we identify Kaons and </a:t>
            </a:r>
            <a:r>
              <a:rPr lang="en-US" dirty="0" err="1"/>
              <a:t>Pions</a:t>
            </a:r>
            <a:r>
              <a:rPr lang="en-US" dirty="0"/>
              <a:t> using a hybrid PID method from the Time Projection Chamber and Time of Flight detector. To suppress the background, some topological cuts based on the decay geometry are applied to the D0 candidates. That is possible due to the Heavy Flavor Tracker Detector, which improves the resolution of the tracking from 1 mm at TPC to about 30 microns. That makes it possible for us to constrain </a:t>
            </a:r>
            <a:r>
              <a:rPr lang="en-US" dirty="0" err="1"/>
              <a:t>Kpi</a:t>
            </a:r>
            <a:r>
              <a:rPr lang="en-US" dirty="0"/>
              <a:t> candidates based on their decay kinematics. The raw yield of D0 meson tagged jets is extracted using the </a:t>
            </a:r>
            <a:r>
              <a:rPr lang="en-US" dirty="0" err="1"/>
              <a:t>sPlot</a:t>
            </a:r>
            <a:r>
              <a:rPr lang="en-US" dirty="0"/>
              <a:t> method, and is shown on the right here. Before we show our results, we need to show the corrections to the D0 jet yield</a:t>
            </a:r>
          </a:p>
        </p:txBody>
      </p:sp>
      <p:sp>
        <p:nvSpPr>
          <p:cNvPr id="4" name="Slide Number Placeholder 3"/>
          <p:cNvSpPr>
            <a:spLocks noGrp="1"/>
          </p:cNvSpPr>
          <p:nvPr>
            <p:ph type="sldNum" sz="quarter" idx="5"/>
          </p:nvPr>
        </p:nvSpPr>
        <p:spPr/>
        <p:txBody>
          <a:bodyPr/>
          <a:lstStyle/>
          <a:p>
            <a:fld id="{B384362E-4B85-134E-B2F0-95019F144C29}" type="slidenum">
              <a:rPr lang="en-US" smtClean="0"/>
              <a:t>8</a:t>
            </a:fld>
            <a:endParaRPr lang="en-US"/>
          </a:p>
        </p:txBody>
      </p:sp>
    </p:spTree>
    <p:extLst>
      <p:ext uri="{BB962C8B-B14F-4D97-AF65-F5344CB8AC3E}">
        <p14:creationId xmlns:p14="http://schemas.microsoft.com/office/powerpoint/2010/main" val="3136821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particle level jet </a:t>
            </a:r>
            <a:r>
              <a:rPr lang="en-US" dirty="0" err="1"/>
              <a:t>pT</a:t>
            </a:r>
            <a:r>
              <a:rPr lang="en-US" dirty="0"/>
              <a:t> spectra from </a:t>
            </a:r>
            <a:r>
              <a:rPr lang="en-US" dirty="0" err="1"/>
              <a:t>pythia</a:t>
            </a:r>
            <a:r>
              <a:rPr lang="en-US" dirty="0"/>
              <a:t>.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9</a:t>
            </a:fld>
            <a:endParaRPr lang="en-US"/>
          </a:p>
        </p:txBody>
      </p:sp>
    </p:spTree>
    <p:extLst>
      <p:ext uri="{BB962C8B-B14F-4D97-AF65-F5344CB8AC3E}">
        <p14:creationId xmlns:p14="http://schemas.microsoft.com/office/powerpoint/2010/main" val="3589411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input particle level jet </a:t>
            </a:r>
            <a:r>
              <a:rPr lang="en-US" dirty="0" err="1"/>
              <a:t>pT</a:t>
            </a:r>
            <a:r>
              <a:rPr lang="en-US" dirty="0"/>
              <a:t> spectra.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10</a:t>
            </a:fld>
            <a:endParaRPr lang="en-US"/>
          </a:p>
        </p:txBody>
      </p:sp>
    </p:spTree>
    <p:extLst>
      <p:ext uri="{BB962C8B-B14F-4D97-AF65-F5344CB8AC3E}">
        <p14:creationId xmlns:p14="http://schemas.microsoft.com/office/powerpoint/2010/main" val="1381180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PYTHIA plus GEANT to simulate D0 jets in proton proton events, and get the detector response. We do an area based background subtraction to our jets in data. While on average, it yields good results, there are significant fluctuations to this correction. We then use single particle embedding in minimum bias heavy ion events to model this fluctuation.</a:t>
            </a:r>
          </a:p>
          <a:p>
            <a:endParaRPr lang="en-US" dirty="0"/>
          </a:p>
          <a:p>
            <a:r>
              <a:rPr lang="en-US" dirty="0"/>
              <a:t>We also reweight </a:t>
            </a:r>
            <a:r>
              <a:rPr lang="en-US" dirty="0" err="1"/>
              <a:t>pythia</a:t>
            </a:r>
            <a:r>
              <a:rPr lang="en-US" dirty="0"/>
              <a:t> so that the FONLL charm quark spectra matches the particle level jet </a:t>
            </a:r>
            <a:r>
              <a:rPr lang="en-US" dirty="0" err="1"/>
              <a:t>pT</a:t>
            </a:r>
            <a:r>
              <a:rPr lang="en-US" dirty="0"/>
              <a:t> spectra from </a:t>
            </a:r>
            <a:r>
              <a:rPr lang="en-US" dirty="0" err="1"/>
              <a:t>pythia</a:t>
            </a:r>
            <a:r>
              <a:rPr lang="en-US" dirty="0"/>
              <a:t>. The heavy flavor jet fragmentation is modeled from </a:t>
            </a:r>
            <a:r>
              <a:rPr lang="en-US" dirty="0" err="1"/>
              <a:t>pythia</a:t>
            </a:r>
            <a:r>
              <a:rPr lang="en-US" dirty="0"/>
              <a:t>. We will study the variation of our measurements with different fragmentation models later, so systematics from such variation are not included currently. </a:t>
            </a:r>
          </a:p>
          <a:p>
            <a:endParaRPr lang="en-US" dirty="0"/>
          </a:p>
          <a:p>
            <a:r>
              <a:rPr lang="en-US" dirty="0"/>
              <a:t>This is the final response matrix we use to unfold our measurements. For radial distribution, we set up a 2D unfolding method following similar steps. With this, I now present to you the first measurement of charm quark tagged jet spectrum at RHIC energies.</a:t>
            </a:r>
          </a:p>
        </p:txBody>
      </p:sp>
      <p:sp>
        <p:nvSpPr>
          <p:cNvPr id="4" name="Slide Number Placeholder 3"/>
          <p:cNvSpPr>
            <a:spLocks noGrp="1"/>
          </p:cNvSpPr>
          <p:nvPr>
            <p:ph type="sldNum" sz="quarter" idx="5"/>
          </p:nvPr>
        </p:nvSpPr>
        <p:spPr/>
        <p:txBody>
          <a:bodyPr/>
          <a:lstStyle/>
          <a:p>
            <a:fld id="{B384362E-4B85-134E-B2F0-95019F144C29}" type="slidenum">
              <a:rPr lang="en-US" smtClean="0"/>
              <a:t>11</a:t>
            </a:fld>
            <a:endParaRPr lang="en-US"/>
          </a:p>
        </p:txBody>
      </p:sp>
    </p:spTree>
    <p:extLst>
      <p:ext uri="{BB962C8B-B14F-4D97-AF65-F5344CB8AC3E}">
        <p14:creationId xmlns:p14="http://schemas.microsoft.com/office/powerpoint/2010/main" val="3710621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8CE4D3-24E4-8C40-B0A7-A4C7882BD0D1}"/>
              </a:ext>
            </a:extLst>
          </p:cNvPr>
          <p:cNvSpPr>
            <a:spLocks noGrp="1"/>
          </p:cNvSpPr>
          <p:nvPr>
            <p:ph type="dt" sz="half" idx="10"/>
          </p:nvPr>
        </p:nvSpPr>
        <p:spPr/>
        <p:txBody>
          <a:bodyPr/>
          <a:lstStyle/>
          <a:p>
            <a:r>
              <a:rPr lang="en-US"/>
              <a:t>October 28, 2022</a:t>
            </a:r>
            <a:endParaRPr lang="en-US" dirty="0"/>
          </a:p>
        </p:txBody>
      </p:sp>
      <p:sp>
        <p:nvSpPr>
          <p:cNvPr id="3" name="Footer Placeholder 2">
            <a:extLst>
              <a:ext uri="{FF2B5EF4-FFF2-40B4-BE49-F238E27FC236}">
                <a16:creationId xmlns:a16="http://schemas.microsoft.com/office/drawing/2014/main" id="{797DBA44-81A5-6447-B63F-B4203AE97508}"/>
              </a:ext>
            </a:extLst>
          </p:cNvPr>
          <p:cNvSpPr>
            <a:spLocks noGrp="1"/>
          </p:cNvSpPr>
          <p:nvPr>
            <p:ph type="ftr" sz="quarter" idx="11"/>
          </p:nvPr>
        </p:nvSpPr>
        <p:spPr/>
        <p:txBody>
          <a:bodyPr/>
          <a:lstStyle/>
          <a:p>
            <a:r>
              <a:rPr lang="en-US"/>
              <a:t>Diptanil Roy, DNP 2022</a:t>
            </a:r>
            <a:endParaRPr lang="en-US" dirty="0"/>
          </a:p>
        </p:txBody>
      </p:sp>
      <p:sp>
        <p:nvSpPr>
          <p:cNvPr id="4" name="Slide Number Placeholder 3">
            <a:extLst>
              <a:ext uri="{FF2B5EF4-FFF2-40B4-BE49-F238E27FC236}">
                <a16:creationId xmlns:a16="http://schemas.microsoft.com/office/drawing/2014/main" id="{65212E66-E28B-0847-B518-798797D4E70F}"/>
              </a:ext>
            </a:extLst>
          </p:cNvPr>
          <p:cNvSpPr>
            <a:spLocks noGrp="1"/>
          </p:cNvSpPr>
          <p:nvPr>
            <p:ph type="sldNum" sz="quarter" idx="12"/>
          </p:nvPr>
        </p:nvSpPr>
        <p:spPr/>
        <p:txBody>
          <a:bodyPr/>
          <a:lstStyle/>
          <a:p>
            <a:fld id="{EE78E8B4-5C77-7846-9A5E-F1E2DEA445DC}" type="slidenum">
              <a:rPr lang="en-US" smtClean="0"/>
              <a:t>‹#›</a:t>
            </a:fld>
            <a:endParaRPr lang="en-US" dirty="0"/>
          </a:p>
        </p:txBody>
      </p:sp>
    </p:spTree>
    <p:extLst>
      <p:ext uri="{BB962C8B-B14F-4D97-AF65-F5344CB8AC3E}">
        <p14:creationId xmlns:p14="http://schemas.microsoft.com/office/powerpoint/2010/main" val="271857061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19D27B-B242-E443-AB9B-9D847386AD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AC1B920-A9C0-354C-ABA7-AAE825287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3EFA90-F2AC-8447-917F-48DC6FD5F9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October 28, 2022</a:t>
            </a:r>
          </a:p>
        </p:txBody>
      </p:sp>
      <p:sp>
        <p:nvSpPr>
          <p:cNvPr id="5" name="Footer Placeholder 4">
            <a:extLst>
              <a:ext uri="{FF2B5EF4-FFF2-40B4-BE49-F238E27FC236}">
                <a16:creationId xmlns:a16="http://schemas.microsoft.com/office/drawing/2014/main" id="{8E6AE48E-3865-0140-A8F8-87CF8BDCB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Diptanil Roy, DNP 2022</a:t>
            </a:r>
          </a:p>
        </p:txBody>
      </p:sp>
      <p:sp>
        <p:nvSpPr>
          <p:cNvPr id="6" name="Slide Number Placeholder 5">
            <a:extLst>
              <a:ext uri="{FF2B5EF4-FFF2-40B4-BE49-F238E27FC236}">
                <a16:creationId xmlns:a16="http://schemas.microsoft.com/office/drawing/2014/main" id="{442C379E-C4E9-394C-8B99-E5036DBA6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8E8B4-5C77-7846-9A5E-F1E2DEA445DC}" type="slidenum">
              <a:rPr lang="en-US" smtClean="0"/>
              <a:t>‹#›</a:t>
            </a:fld>
            <a:endParaRPr lang="en-US"/>
          </a:p>
        </p:txBody>
      </p:sp>
    </p:spTree>
    <p:extLst>
      <p:ext uri="{BB962C8B-B14F-4D97-AF65-F5344CB8AC3E}">
        <p14:creationId xmlns:p14="http://schemas.microsoft.com/office/powerpoint/2010/main" val="4069972744"/>
      </p:ext>
    </p:extLst>
  </p:cSld>
  <p:clrMap bg1="lt1" tx1="dk1" bg2="lt2" tx2="dk2" accent1="accent1" accent2="accent2" accent3="accent3" accent4="accent4" accent5="accent5" accent6="accent6" hlink="hlink" folHlink="folHlink"/>
  <p:sldLayoutIdLst>
    <p:sldLayoutId id="2147483655"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26.emf"/><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gif"/><Relationship Id="rId5" Type="http://schemas.openxmlformats.org/officeDocument/2006/relationships/image" Target="../media/image28.emf"/><Relationship Id="rId10" Type="http://schemas.openxmlformats.org/officeDocument/2006/relationships/image" Target="../media/image32.png"/><Relationship Id="rId4" Type="http://schemas.openxmlformats.org/officeDocument/2006/relationships/image" Target="../media/image27.emf"/><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30.emf"/><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11" Type="http://schemas.openxmlformats.org/officeDocument/2006/relationships/image" Target="../media/image38.png"/><Relationship Id="rId10" Type="http://schemas.openxmlformats.org/officeDocument/2006/relationships/image" Target="../media/image11.gif"/><Relationship Id="rId9" Type="http://schemas.openxmlformats.org/officeDocument/2006/relationships/image" Target="../media/image29.emf"/><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4.png"/><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emf"/><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xml"/><Relationship Id="rId5" Type="http://schemas.openxmlformats.org/officeDocument/2006/relationships/image" Target="../media/image11.gif"/><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emf"/><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65.png"/><Relationship Id="rId4" Type="http://schemas.openxmlformats.org/officeDocument/2006/relationships/image" Target="../media/image11.gif"/></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8.emf"/><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310.png"/><Relationship Id="rId4" Type="http://schemas.openxmlformats.org/officeDocument/2006/relationships/image" Target="../media/image11.gif"/><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52.emf"/><Relationship Id="rId7" Type="http://schemas.openxmlformats.org/officeDocument/2006/relationships/image" Target="../media/image53.emf"/><Relationship Id="rId2" Type="http://schemas.openxmlformats.org/officeDocument/2006/relationships/image" Target="../media/image51.emf"/><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11.gif"/><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9.emf"/><Relationship Id="rId5" Type="http://schemas.openxmlformats.org/officeDocument/2006/relationships/image" Target="../media/image11.gif"/><Relationship Id="rId4" Type="http://schemas.openxmlformats.org/officeDocument/2006/relationships/image" Target="../media/image56.emf"/></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4.emf"/><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emf"/><Relationship Id="rId5" Type="http://schemas.openxmlformats.org/officeDocument/2006/relationships/image" Target="../media/image12.emf"/><Relationship Id="rId4" Type="http://schemas.openxmlformats.org/officeDocument/2006/relationships/image" Target="../media/image11.gif"/></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emf"/><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0.emf"/><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emf"/><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6.png"/><Relationship Id="rId7"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30.pn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emf"/><Relationship Id="rId5" Type="http://schemas.openxmlformats.org/officeDocument/2006/relationships/image" Target="../media/image11.gi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2.emf"/><Relationship Id="rId7"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2.emf"/><Relationship Id="rId4" Type="http://schemas.openxmlformats.org/officeDocument/2006/relationships/image" Target="../media/image11.gif"/><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2ECEBD6E-F2BD-184E-9B98-54471172C688}"/>
              </a:ext>
            </a:extLst>
          </p:cNvPr>
          <p:cNvPicPr>
            <a:picLocks noChangeAspect="1" noChangeArrowheads="1"/>
          </p:cNvPicPr>
          <p:nvPr/>
        </p:nvPicPr>
        <p:blipFill>
          <a:blip r:embed="rId3"/>
          <a:srcRect/>
          <a:stretch/>
        </p:blipFill>
        <p:spPr bwMode="auto">
          <a:xfrm>
            <a:off x="7854555" y="918907"/>
            <a:ext cx="4085745" cy="10840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4EDB113-FEB4-554C-A7B8-48FC3A117807}"/>
              </a:ext>
            </a:extLst>
          </p:cNvPr>
          <p:cNvPicPr>
            <a:picLocks noChangeAspect="1" noChangeArrowheads="1"/>
          </p:cNvPicPr>
          <p:nvPr/>
        </p:nvPicPr>
        <p:blipFill>
          <a:blip r:embed="rId4"/>
          <a:srcRect/>
          <a:stretch/>
        </p:blipFill>
        <p:spPr bwMode="auto">
          <a:xfrm>
            <a:off x="235" y="6098556"/>
            <a:ext cx="4241660" cy="7119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D5F13D2-5905-3242-97C2-61D0E46EE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0006" y="6129337"/>
            <a:ext cx="2029641" cy="7103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A5B9AE-C54C-C943-ADC8-E91E631CAE7B}"/>
                  </a:ext>
                </a:extLst>
              </p:cNvPr>
              <p:cNvSpPr/>
              <p:nvPr/>
            </p:nvSpPr>
            <p:spPr>
              <a:xfrm>
                <a:off x="0" y="3141640"/>
                <a:ext cx="12192000" cy="1272784"/>
              </a:xfrm>
              <a:prstGeom prst="rect">
                <a:avLst/>
              </a:prstGeom>
              <a:solidFill>
                <a:schemeClr val="tx1"/>
              </a:solidFill>
            </p:spPr>
            <p:txBody>
              <a:bodyPr wrap="square">
                <a:spAutoFit/>
              </a:bodyPr>
              <a:lstStyle/>
              <a:p>
                <a:pPr algn="ctr"/>
                <a:r>
                  <a:rPr lang="en-US" sz="3800" b="1" dirty="0">
                    <a:solidFill>
                      <a:schemeClr val="bg1"/>
                    </a:solidFill>
                  </a:rPr>
                  <a:t>Flavor Dependence of Jet Spectrum and </a:t>
                </a:r>
              </a:p>
              <a:p>
                <a:pPr algn="ctr"/>
                <a:r>
                  <a:rPr lang="en-US" sz="3800" b="1" dirty="0">
                    <a:solidFill>
                      <a:schemeClr val="bg1"/>
                    </a:solidFill>
                  </a:rPr>
                  <a:t>Shape Modifications in </a:t>
                </a:r>
                <a:r>
                  <a:rPr lang="en-US" sz="3800" b="1" dirty="0" err="1">
                    <a:solidFill>
                      <a:schemeClr val="bg1"/>
                    </a:solidFill>
                  </a:rPr>
                  <a:t>Au+Au</a:t>
                </a:r>
                <a:r>
                  <a:rPr lang="en-US" sz="3800" b="1" dirty="0">
                    <a:solidFill>
                      <a:schemeClr val="bg1"/>
                    </a:solidFill>
                  </a:rPr>
                  <a:t> Collisions at </a:t>
                </a:r>
                <a14:m>
                  <m:oMath xmlns:m="http://schemas.openxmlformats.org/officeDocument/2006/math">
                    <m:rad>
                      <m:radPr>
                        <m:degHide m:val="on"/>
                        <m:ctrlPr>
                          <a:rPr lang="en-US" sz="3800" b="1" i="1" smtClean="0">
                            <a:solidFill>
                              <a:schemeClr val="bg1"/>
                            </a:solidFill>
                            <a:latin typeface="Cambria Math" panose="02040503050406030204" pitchFamily="18" charset="0"/>
                          </a:rPr>
                        </m:ctrlPr>
                      </m:radPr>
                      <m:deg/>
                      <m:e>
                        <m:sSub>
                          <m:sSubPr>
                            <m:ctrlPr>
                              <a:rPr lang="en-US" sz="3800" b="1" i="1" smtClean="0">
                                <a:solidFill>
                                  <a:schemeClr val="bg1"/>
                                </a:solidFill>
                                <a:latin typeface="Cambria Math" panose="02040503050406030204" pitchFamily="18" charset="0"/>
                              </a:rPr>
                            </m:ctrlPr>
                          </m:sSubPr>
                          <m:e>
                            <m:r>
                              <a:rPr lang="en-US" sz="3800" b="1" i="1" smtClean="0">
                                <a:solidFill>
                                  <a:schemeClr val="bg1"/>
                                </a:solidFill>
                                <a:latin typeface="Cambria Math" panose="02040503050406030204" pitchFamily="18" charset="0"/>
                              </a:rPr>
                              <m:t>𝒔</m:t>
                            </m:r>
                          </m:e>
                          <m:sub>
                            <m:r>
                              <a:rPr lang="en-US" sz="3800" b="1" i="0" smtClean="0">
                                <a:solidFill>
                                  <a:schemeClr val="bg1"/>
                                </a:solidFill>
                                <a:latin typeface="Cambria Math" panose="02040503050406030204" pitchFamily="18" charset="0"/>
                              </a:rPr>
                              <m:t>𝐍𝐍</m:t>
                            </m:r>
                          </m:sub>
                        </m:sSub>
                      </m:e>
                    </m:rad>
                  </m:oMath>
                </a14:m>
                <a:r>
                  <a:rPr lang="en-US" sz="3800" b="1" dirty="0">
                    <a:solidFill>
                      <a:schemeClr val="bg1"/>
                    </a:solidFill>
                  </a:rPr>
                  <a:t> = 200 GeV</a:t>
                </a:r>
              </a:p>
            </p:txBody>
          </p:sp>
        </mc:Choice>
        <mc:Fallback xmlns="">
          <p:sp>
            <p:nvSpPr>
              <p:cNvPr id="6" name="Rectangle 5">
                <a:extLst>
                  <a:ext uri="{FF2B5EF4-FFF2-40B4-BE49-F238E27FC236}">
                    <a16:creationId xmlns:a16="http://schemas.microsoft.com/office/drawing/2014/main" id="{6FA5B9AE-C54C-C943-ADC8-E91E631CAE7B}"/>
                  </a:ext>
                </a:extLst>
              </p:cNvPr>
              <p:cNvSpPr>
                <a:spLocks noRot="1" noChangeAspect="1" noMove="1" noResize="1" noEditPoints="1" noAdjustHandles="1" noChangeArrowheads="1" noChangeShapeType="1" noTextEdit="1"/>
              </p:cNvSpPr>
              <p:nvPr/>
            </p:nvSpPr>
            <p:spPr>
              <a:xfrm>
                <a:off x="0" y="3141640"/>
                <a:ext cx="12192000" cy="1272784"/>
              </a:xfrm>
              <a:prstGeom prst="rect">
                <a:avLst/>
              </a:prstGeom>
              <a:blipFill>
                <a:blip r:embed="rId6"/>
                <a:stretch>
                  <a:fillRect l="-1145" t="-7921" r="-1041" b="-18812"/>
                </a:stretch>
              </a:blipFill>
            </p:spPr>
            <p:txBody>
              <a:bodyPr/>
              <a:lstStyle/>
              <a:p>
                <a:r>
                  <a:rPr lang="en-US">
                    <a:noFill/>
                  </a:rPr>
                  <a:t> </a:t>
                </a:r>
              </a:p>
            </p:txBody>
          </p:sp>
        </mc:Fallback>
      </mc:AlternateContent>
      <p:pic>
        <p:nvPicPr>
          <p:cNvPr id="15" name="Picture 5" descr="National Science Foundation - Wikipedia">
            <a:extLst>
              <a:ext uri="{FF2B5EF4-FFF2-40B4-BE49-F238E27FC236}">
                <a16:creationId xmlns:a16="http://schemas.microsoft.com/office/drawing/2014/main" id="{277ECDAC-E9FE-BE43-8ED3-1E37CBC84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7439" y="6021206"/>
            <a:ext cx="862277" cy="8666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8B17D4E-D90D-474B-8777-A1BAA6C097E4}"/>
              </a:ext>
            </a:extLst>
          </p:cNvPr>
          <p:cNvSpPr txBox="1"/>
          <p:nvPr/>
        </p:nvSpPr>
        <p:spPr>
          <a:xfrm>
            <a:off x="4337438" y="4547454"/>
            <a:ext cx="3517117" cy="1446550"/>
          </a:xfrm>
          <a:prstGeom prst="rect">
            <a:avLst/>
          </a:prstGeom>
          <a:noFill/>
        </p:spPr>
        <p:txBody>
          <a:bodyPr wrap="none" rtlCol="0">
            <a:spAutoFit/>
          </a:bodyPr>
          <a:lstStyle/>
          <a:p>
            <a:pPr algn="ctr"/>
            <a:r>
              <a:rPr lang="en-US" sz="2400" b="1" dirty="0"/>
              <a:t>Diptanil Roy</a:t>
            </a:r>
          </a:p>
          <a:p>
            <a:pPr algn="ctr"/>
            <a:r>
              <a:rPr lang="en-US" sz="2400" b="1" dirty="0"/>
              <a:t>Rutgers University</a:t>
            </a:r>
          </a:p>
          <a:p>
            <a:pPr algn="ctr"/>
            <a:r>
              <a:rPr lang="en-US" sz="2400" dirty="0"/>
              <a:t>For the </a:t>
            </a:r>
            <a:r>
              <a:rPr lang="en-US" sz="2400" i="1" dirty="0"/>
              <a:t>STAR Collaboration</a:t>
            </a:r>
          </a:p>
          <a:p>
            <a:pPr algn="ctr"/>
            <a:r>
              <a:rPr lang="en-US" sz="1600" dirty="0"/>
              <a:t>roydiptanil@gmail.com</a:t>
            </a:r>
          </a:p>
        </p:txBody>
      </p:sp>
      <p:sp>
        <p:nvSpPr>
          <p:cNvPr id="3" name="Rectangle 2">
            <a:extLst>
              <a:ext uri="{FF2B5EF4-FFF2-40B4-BE49-F238E27FC236}">
                <a16:creationId xmlns:a16="http://schemas.microsoft.com/office/drawing/2014/main" id="{487AE825-AB71-6A4C-BD08-2A3C839CCA2F}"/>
              </a:ext>
            </a:extLst>
          </p:cNvPr>
          <p:cNvSpPr/>
          <p:nvPr/>
        </p:nvSpPr>
        <p:spPr>
          <a:xfrm>
            <a:off x="-67876" y="5844640"/>
            <a:ext cx="1308371" cy="253916"/>
          </a:xfrm>
          <a:prstGeom prst="rect">
            <a:avLst/>
          </a:prstGeom>
        </p:spPr>
        <p:txBody>
          <a:bodyPr wrap="none">
            <a:spAutoFit/>
          </a:bodyPr>
          <a:lstStyle/>
          <a:p>
            <a:r>
              <a:rPr lang="en-US" sz="1050" dirty="0"/>
              <a:t>Supported in part by</a:t>
            </a:r>
          </a:p>
        </p:txBody>
      </p:sp>
      <p:pic>
        <p:nvPicPr>
          <p:cNvPr id="5" name="Picture 4">
            <a:extLst>
              <a:ext uri="{FF2B5EF4-FFF2-40B4-BE49-F238E27FC236}">
                <a16:creationId xmlns:a16="http://schemas.microsoft.com/office/drawing/2014/main" id="{A9AF4172-F929-F4CA-2232-E8517777C42B}"/>
              </a:ext>
            </a:extLst>
          </p:cNvPr>
          <p:cNvPicPr>
            <a:picLocks noChangeAspect="1"/>
          </p:cNvPicPr>
          <p:nvPr/>
        </p:nvPicPr>
        <p:blipFill>
          <a:blip r:embed="rId8"/>
          <a:stretch>
            <a:fillRect/>
          </a:stretch>
        </p:blipFill>
        <p:spPr>
          <a:xfrm>
            <a:off x="1915400" y="1145236"/>
            <a:ext cx="5497024" cy="786537"/>
          </a:xfrm>
          <a:prstGeom prst="rect">
            <a:avLst/>
          </a:prstGeom>
        </p:spPr>
      </p:pic>
      <p:pic>
        <p:nvPicPr>
          <p:cNvPr id="1026" name="Picture 2">
            <a:extLst>
              <a:ext uri="{FF2B5EF4-FFF2-40B4-BE49-F238E27FC236}">
                <a16:creationId xmlns:a16="http://schemas.microsoft.com/office/drawing/2014/main" id="{CCA0F136-4524-5DB5-11FC-E05DFABD236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4290" t="53636" r="1261" b="6178"/>
          <a:stretch/>
        </p:blipFill>
        <p:spPr bwMode="auto">
          <a:xfrm>
            <a:off x="251700" y="888194"/>
            <a:ext cx="1473269" cy="129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91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0F60A1A-D97A-C742-939C-B8CEE0A6437A}"/>
              </a:ext>
            </a:extLst>
          </p:cNvPr>
          <p:cNvPicPr>
            <a:picLocks noChangeAspect="1"/>
          </p:cNvPicPr>
          <p:nvPr/>
        </p:nvPicPr>
        <p:blipFill>
          <a:blip r:embed="rId3"/>
          <a:srcRect/>
          <a:stretch/>
        </p:blipFill>
        <p:spPr>
          <a:xfrm rot="5400000">
            <a:off x="4290974" y="2974190"/>
            <a:ext cx="3215805" cy="3309186"/>
          </a:xfrm>
          <a:prstGeom prst="rect">
            <a:avLst/>
          </a:prstGeom>
        </p:spPr>
      </p:pic>
      <p:pic>
        <p:nvPicPr>
          <p:cNvPr id="46" name="Picture 45">
            <a:extLst>
              <a:ext uri="{FF2B5EF4-FFF2-40B4-BE49-F238E27FC236}">
                <a16:creationId xmlns:a16="http://schemas.microsoft.com/office/drawing/2014/main" id="{C0D14567-B198-0244-A327-2C79EE5E25EA}"/>
              </a:ext>
            </a:extLst>
          </p:cNvPr>
          <p:cNvPicPr>
            <a:picLocks noChangeAspect="1"/>
          </p:cNvPicPr>
          <p:nvPr/>
        </p:nvPicPr>
        <p:blipFill>
          <a:blip r:embed="rId4"/>
          <a:srcRect/>
          <a:stretch/>
        </p:blipFill>
        <p:spPr>
          <a:xfrm rot="5400000">
            <a:off x="8316607" y="2499246"/>
            <a:ext cx="3332445" cy="4180303"/>
          </a:xfrm>
          <a:prstGeom prst="rect">
            <a:avLst/>
          </a:prstGeom>
        </p:spPr>
      </p:pic>
      <p:pic>
        <p:nvPicPr>
          <p:cNvPr id="44" name="Picture 43">
            <a:extLst>
              <a:ext uri="{FF2B5EF4-FFF2-40B4-BE49-F238E27FC236}">
                <a16:creationId xmlns:a16="http://schemas.microsoft.com/office/drawing/2014/main" id="{0915840E-B3AC-314C-AD98-951326A8857A}"/>
              </a:ext>
            </a:extLst>
          </p:cNvPr>
          <p:cNvPicPr>
            <a:picLocks noChangeAspect="1"/>
          </p:cNvPicPr>
          <p:nvPr/>
        </p:nvPicPr>
        <p:blipFill rotWithShape="1">
          <a:blip r:embed="rId5"/>
          <a:srcRect b="3811"/>
          <a:stretch/>
        </p:blipFill>
        <p:spPr>
          <a:xfrm rot="5400000">
            <a:off x="410694" y="2605354"/>
            <a:ext cx="3217210" cy="4038601"/>
          </a:xfrm>
          <a:prstGeom prst="rect">
            <a:avLst/>
          </a:prstGeom>
        </p:spPr>
      </p:pic>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832FE01-62C0-B241-A04B-7CB3BA2C5AD9}"/>
              </a:ext>
            </a:extLst>
          </p:cNvPr>
          <p:cNvSpPr txBox="1"/>
          <p:nvPr/>
        </p:nvSpPr>
        <p:spPr>
          <a:xfrm>
            <a:off x="3956042" y="4213285"/>
            <a:ext cx="461918" cy="830997"/>
          </a:xfrm>
          <a:prstGeom prst="rect">
            <a:avLst/>
          </a:prstGeom>
          <a:noFill/>
        </p:spPr>
        <p:txBody>
          <a:bodyPr wrap="square" rtlCol="0">
            <a:spAutoFit/>
          </a:bodyPr>
          <a:lstStyle/>
          <a:p>
            <a:r>
              <a:rPr lang="en-US" sz="4800" dirty="0"/>
              <a:t>X</a:t>
            </a:r>
            <a:endParaRPr lang="en-US" sz="1400" dirty="0"/>
          </a:p>
        </p:txBody>
      </p:sp>
      <p:cxnSp>
        <p:nvCxnSpPr>
          <p:cNvPr id="17" name="Straight Arrow Connector 16">
            <a:extLst>
              <a:ext uri="{FF2B5EF4-FFF2-40B4-BE49-F238E27FC236}">
                <a16:creationId xmlns:a16="http://schemas.microsoft.com/office/drawing/2014/main" id="{9352CE8C-7B3D-B642-9BE4-16F2FE06C572}"/>
              </a:ext>
            </a:extLst>
          </p:cNvPr>
          <p:cNvCxnSpPr>
            <a:cxnSpLocks/>
          </p:cNvCxnSpPr>
          <p:nvPr/>
        </p:nvCxnSpPr>
        <p:spPr>
          <a:xfrm>
            <a:off x="7463897" y="4569442"/>
            <a:ext cx="988886"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E7146A-0E00-764B-A13A-3F2DA6A6F0FA}"/>
              </a:ext>
            </a:extLst>
          </p:cNvPr>
          <p:cNvSpPr txBox="1"/>
          <p:nvPr/>
        </p:nvSpPr>
        <p:spPr>
          <a:xfrm>
            <a:off x="7507382" y="4218415"/>
            <a:ext cx="785343" cy="369332"/>
          </a:xfrm>
          <a:prstGeom prst="rect">
            <a:avLst/>
          </a:prstGeom>
          <a:noFill/>
        </p:spPr>
        <p:txBody>
          <a:bodyPr wrap="none" rtlCol="0">
            <a:spAutoFit/>
          </a:bodyPr>
          <a:lstStyle/>
          <a:p>
            <a:r>
              <a:rPr lang="en-US" dirty="0"/>
              <a:t>FONLL</a:t>
            </a:r>
          </a:p>
        </p:txBody>
      </p:sp>
      <p:sp>
        <p:nvSpPr>
          <p:cNvPr id="20" name="TextBox 19">
            <a:extLst>
              <a:ext uri="{FF2B5EF4-FFF2-40B4-BE49-F238E27FC236}">
                <a16:creationId xmlns:a16="http://schemas.microsoft.com/office/drawing/2014/main" id="{72903A67-D833-374A-88F7-C29F2A5D2F46}"/>
              </a:ext>
            </a:extLst>
          </p:cNvPr>
          <p:cNvSpPr txBox="1"/>
          <p:nvPr/>
        </p:nvSpPr>
        <p:spPr>
          <a:xfrm>
            <a:off x="7433927" y="4569442"/>
            <a:ext cx="1056956" cy="369332"/>
          </a:xfrm>
          <a:prstGeom prst="rect">
            <a:avLst/>
          </a:prstGeom>
          <a:noFill/>
        </p:spPr>
        <p:txBody>
          <a:bodyPr wrap="none" rtlCol="0">
            <a:spAutoFit/>
          </a:bodyPr>
          <a:lstStyle/>
          <a:p>
            <a:r>
              <a:rPr lang="en-US" dirty="0"/>
              <a:t>Reweight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72E7066-783F-A044-846C-EE080C8CFFB7}"/>
                  </a:ext>
                </a:extLst>
              </p:cNvPr>
              <p:cNvSpPr txBox="1"/>
              <p:nvPr/>
            </p:nvSpPr>
            <p:spPr>
              <a:xfrm>
                <a:off x="2309344" y="2871923"/>
                <a:ext cx="1450141" cy="463717"/>
              </a:xfrm>
              <a:prstGeom prst="rect">
                <a:avLst/>
              </a:prstGeom>
              <a:noFill/>
            </p:spPr>
            <p:txBody>
              <a:bodyPr wrap="none" rtlCol="0">
                <a:spAutoFit/>
              </a:bodyPr>
              <a:lstStyle/>
              <a:p>
                <a:pPr algn="ct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ctr"/>
                <a:r>
                  <a:rPr lang="en-US" sz="1200" dirty="0">
                    <a:solidFill>
                      <a:srgbClr val="FF0000"/>
                    </a:solidFill>
                  </a:rPr>
                  <a:t>PYTHIA 8 + GEANT 3</a:t>
                </a:r>
              </a:p>
            </p:txBody>
          </p:sp>
        </mc:Choice>
        <mc:Fallback xmlns="">
          <p:sp>
            <p:nvSpPr>
              <p:cNvPr id="21" name="TextBox 20">
                <a:extLst>
                  <a:ext uri="{FF2B5EF4-FFF2-40B4-BE49-F238E27FC236}">
                    <a16:creationId xmlns:a16="http://schemas.microsoft.com/office/drawing/2014/main" id="{072E7066-783F-A044-846C-EE080C8CFFB7}"/>
                  </a:ext>
                </a:extLst>
              </p:cNvPr>
              <p:cNvSpPr txBox="1">
                <a:spLocks noRot="1" noChangeAspect="1" noMove="1" noResize="1" noEditPoints="1" noAdjustHandles="1" noChangeArrowheads="1" noChangeShapeType="1" noTextEdit="1"/>
              </p:cNvSpPr>
              <p:nvPr/>
            </p:nvSpPr>
            <p:spPr>
              <a:xfrm>
                <a:off x="2309344" y="2871923"/>
                <a:ext cx="1450141" cy="463717"/>
              </a:xfrm>
              <a:prstGeom prst="rect">
                <a:avLst/>
              </a:prstGeom>
              <a:blipFill>
                <a:blip r:embed="rId7"/>
                <a:stretch>
                  <a:fillRect b="-810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A07725A-6480-6C4C-9568-2D499A3A411D}"/>
              </a:ext>
            </a:extLst>
          </p:cNvPr>
          <p:cNvSpPr txBox="1"/>
          <p:nvPr/>
        </p:nvSpPr>
        <p:spPr>
          <a:xfrm>
            <a:off x="8452783" y="2981626"/>
            <a:ext cx="3441711" cy="276999"/>
          </a:xfrm>
          <a:prstGeom prst="rect">
            <a:avLst/>
          </a:prstGeom>
          <a:noFill/>
        </p:spPr>
        <p:txBody>
          <a:bodyPr wrap="none" rtlCol="0">
            <a:spAutoFit/>
          </a:bodyPr>
          <a:lstStyle/>
          <a:p>
            <a:pPr algn="r"/>
            <a:r>
              <a:rPr lang="en-US" sz="1200" dirty="0">
                <a:solidFill>
                  <a:srgbClr val="FF0000"/>
                </a:solidFill>
              </a:rPr>
              <a:t>PYTHIA 8 + GEANT 3 + </a:t>
            </a:r>
            <a:r>
              <a:rPr lang="en-US" sz="1200" dirty="0" err="1">
                <a:solidFill>
                  <a:srgbClr val="FF0000"/>
                </a:solidFill>
              </a:rPr>
              <a:t>Au+Au</a:t>
            </a:r>
            <a:r>
              <a:rPr lang="en-US" sz="1200" dirty="0">
                <a:solidFill>
                  <a:srgbClr val="FF0000"/>
                </a:solidFill>
              </a:rPr>
              <a:t> Heavy Ion Background</a:t>
            </a:r>
          </a:p>
        </p:txBody>
      </p:sp>
      <p:sp>
        <p:nvSpPr>
          <p:cNvPr id="24" name="TextBox 23">
            <a:extLst>
              <a:ext uri="{FF2B5EF4-FFF2-40B4-BE49-F238E27FC236}">
                <a16:creationId xmlns:a16="http://schemas.microsoft.com/office/drawing/2014/main" id="{40A1F8B2-85CB-EC41-8F9E-9315F16B349C}"/>
              </a:ext>
            </a:extLst>
          </p:cNvPr>
          <p:cNvSpPr txBox="1"/>
          <p:nvPr/>
        </p:nvSpPr>
        <p:spPr>
          <a:xfrm>
            <a:off x="7323077" y="6329716"/>
            <a:ext cx="3558475" cy="338554"/>
          </a:xfrm>
          <a:prstGeom prst="rect">
            <a:avLst/>
          </a:prstGeom>
          <a:noFill/>
          <a:ln>
            <a:solidFill>
              <a:schemeClr val="tx1"/>
            </a:solidFill>
          </a:ln>
        </p:spPr>
        <p:txBody>
          <a:bodyPr wrap="non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Complete response matrix to unfold </a:t>
            </a:r>
            <a:r>
              <a:rPr lang="en-US" sz="1600" i="1" dirty="0" err="1">
                <a:solidFill>
                  <a:srgbClr val="FF0000"/>
                </a:solidFill>
                <a:latin typeface="Times New Roman" panose="02020603050405020304" pitchFamily="18" charset="0"/>
                <a:cs typeface="Times New Roman" panose="02020603050405020304" pitchFamily="18" charset="0"/>
              </a:rPr>
              <a:t>p</a:t>
            </a:r>
            <a:r>
              <a:rPr lang="en-US" sz="1600" baseline="-25000" dirty="0" err="1">
                <a:solidFill>
                  <a:srgbClr val="FF0000"/>
                </a:solidFill>
                <a:latin typeface="Times New Roman" panose="02020603050405020304" pitchFamily="18" charset="0"/>
                <a:cs typeface="Times New Roman" panose="02020603050405020304" pitchFamily="18" charset="0"/>
              </a:rPr>
              <a:t>T,Jet</a:t>
            </a:r>
            <a:endParaRPr lang="en-US" sz="1600" baseline="-25000" dirty="0">
              <a:solidFill>
                <a:srgbClr val="FF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2598603-9FDE-6040-BEF7-A470E08CB527}"/>
              </a:ext>
            </a:extLst>
          </p:cNvPr>
          <p:cNvSpPr txBox="1"/>
          <p:nvPr/>
        </p:nvSpPr>
        <p:spPr>
          <a:xfrm>
            <a:off x="8915154" y="3464374"/>
            <a:ext cx="708930" cy="307777"/>
          </a:xfrm>
          <a:prstGeom prst="rect">
            <a:avLst/>
          </a:prstGeom>
          <a:noFill/>
          <a:ln>
            <a:solidFill>
              <a:srgbClr val="FF0000"/>
            </a:solidFill>
          </a:ln>
        </p:spPr>
        <p:txBody>
          <a:bodyPr wrap="square" rtlCol="0">
            <a:spAutoFit/>
          </a:bodyPr>
          <a:lstStyle/>
          <a:p>
            <a:r>
              <a:rPr lang="en-US" sz="1400" dirty="0">
                <a:latin typeface="Times New Roman" panose="02020603050405020304" pitchFamily="18" charset="0"/>
                <a:cs typeface="Times New Roman" panose="02020603050405020304" pitchFamily="18" charset="0"/>
              </a:rPr>
              <a:t>0-10%</a:t>
            </a:r>
          </a:p>
        </p:txBody>
      </p:sp>
      <p:cxnSp>
        <p:nvCxnSpPr>
          <p:cNvPr id="26" name="Straight Arrow Connector 25">
            <a:extLst>
              <a:ext uri="{FF2B5EF4-FFF2-40B4-BE49-F238E27FC236}">
                <a16:creationId xmlns:a16="http://schemas.microsoft.com/office/drawing/2014/main" id="{9968D6E3-F97B-3444-B049-8335AF8B5A1F}"/>
              </a:ext>
            </a:extLst>
          </p:cNvPr>
          <p:cNvCxnSpPr>
            <a:cxnSpLocks/>
          </p:cNvCxnSpPr>
          <p:nvPr/>
        </p:nvCxnSpPr>
        <p:spPr>
          <a:xfrm>
            <a:off x="10119914" y="5863590"/>
            <a:ext cx="0" cy="45144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74C29EC-08F2-6F40-B310-D4B1471F22B7}"/>
              </a:ext>
            </a:extLst>
          </p:cNvPr>
          <p:cNvSpPr txBox="1"/>
          <p:nvPr/>
        </p:nvSpPr>
        <p:spPr>
          <a:xfrm>
            <a:off x="5469917" y="2965283"/>
            <a:ext cx="2028761" cy="276999"/>
          </a:xfrm>
          <a:prstGeom prst="rect">
            <a:avLst/>
          </a:prstGeom>
          <a:noFill/>
        </p:spPr>
        <p:txBody>
          <a:bodyPr wrap="none" rtlCol="0">
            <a:spAutoFit/>
          </a:bodyPr>
          <a:lstStyle/>
          <a:p>
            <a:r>
              <a:rPr lang="en-US" sz="1200" dirty="0" err="1">
                <a:solidFill>
                  <a:srgbClr val="FF0000"/>
                </a:solidFill>
              </a:rPr>
              <a:t>Au+Au</a:t>
            </a:r>
            <a:r>
              <a:rPr lang="en-US" sz="1200" dirty="0">
                <a:solidFill>
                  <a:srgbClr val="FF0000"/>
                </a:solidFill>
              </a:rPr>
              <a:t> Heavy Ion Background</a:t>
            </a:r>
            <a:endParaRPr lang="en-US" sz="1200" dirty="0"/>
          </a:p>
        </p:txBody>
      </p:sp>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rotWithShape="1">
          <a:blip r:embed="rId8"/>
          <a:srcRect t="10979"/>
          <a:stretch/>
        </p:blipFill>
        <p:spPr>
          <a:xfrm>
            <a:off x="10749280" y="0"/>
            <a:ext cx="1442720" cy="1900293"/>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E1F8836-1111-7D42-8C8D-20A62FBC929D}"/>
                  </a:ext>
                </a:extLst>
              </p:cNvPr>
              <p:cNvSpPr txBox="1"/>
              <p:nvPr/>
            </p:nvSpPr>
            <p:spPr>
              <a:xfrm>
                <a:off x="-1" y="599952"/>
                <a:ext cx="10873489" cy="2124556"/>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oMath>
                </a14:m>
                <a:r>
                  <a:rPr lang="en-US" dirty="0">
                    <a:latin typeface="Times New Roman" panose="02020603050405020304" pitchFamily="18" charset="0"/>
                    <a:cs typeface="Times New Roman" panose="02020603050405020304" pitchFamily="18" charset="0"/>
                  </a:rPr>
                  <a:t> = 200 GeV from PYTHIA and GEANT3 to mimic the detector response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Single Particle (SP) embedding in heavy ion events to model fluctuations in area-based background subtraction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Reweight PYTHIA with c-quark distribution from FONLL [1] to modify the shape of the jet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Heavy-flavor jet fragmentation modeled using PYTHIA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Systematics from variation in fragmentation model will be studied later</a:t>
                </a:r>
              </a:p>
            </p:txBody>
          </p:sp>
        </mc:Choice>
        <mc:Fallback xmlns="">
          <p:sp>
            <p:nvSpPr>
              <p:cNvPr id="35" name="TextBox 34">
                <a:extLst>
                  <a:ext uri="{FF2B5EF4-FFF2-40B4-BE49-F238E27FC236}">
                    <a16:creationId xmlns:a16="http://schemas.microsoft.com/office/drawing/2014/main" id="{2E1F8836-1111-7D42-8C8D-20A62FBC929D}"/>
                  </a:ext>
                </a:extLst>
              </p:cNvPr>
              <p:cNvSpPr txBox="1">
                <a:spLocks noRot="1" noChangeAspect="1" noMove="1" noResize="1" noEditPoints="1" noAdjustHandles="1" noChangeArrowheads="1" noChangeShapeType="1" noTextEdit="1"/>
              </p:cNvSpPr>
              <p:nvPr/>
            </p:nvSpPr>
            <p:spPr>
              <a:xfrm>
                <a:off x="-1" y="599952"/>
                <a:ext cx="10873489" cy="2124556"/>
              </a:xfrm>
              <a:prstGeom prst="rect">
                <a:avLst/>
              </a:prstGeom>
              <a:blipFill>
                <a:blip r:embed="rId9"/>
                <a:stretch>
                  <a:fillRect l="-350" b="-2976"/>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98C47D47-4907-3D47-8F43-981D3F6B6671}"/>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Yield</a:t>
            </a:r>
          </a:p>
        </p:txBody>
      </p:sp>
      <p:cxnSp>
        <p:nvCxnSpPr>
          <p:cNvPr id="28" name="Straight Connector 27">
            <a:extLst>
              <a:ext uri="{FF2B5EF4-FFF2-40B4-BE49-F238E27FC236}">
                <a16:creationId xmlns:a16="http://schemas.microsoft.com/office/drawing/2014/main" id="{A6659CE0-CBD6-7F4F-AD32-5484BD3EA97A}"/>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B7AAB70-D1BA-DF4A-BA70-10EC1DC67F98}"/>
                  </a:ext>
                </a:extLst>
              </p:cNvPr>
              <p:cNvSpPr txBox="1"/>
              <p:nvPr/>
            </p:nvSpPr>
            <p:spPr>
              <a:xfrm>
                <a:off x="550965" y="2841066"/>
                <a:ext cx="1737616" cy="438262"/>
              </a:xfrm>
              <a:prstGeom prst="rect">
                <a:avLst/>
              </a:prstGeom>
              <a:noFill/>
              <a:ln>
                <a:solidFill>
                  <a:srgbClr val="FF0000"/>
                </a:solid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r>
                  <a:rPr lang="en-US" sz="11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100" i="1">
                            <a:latin typeface="Cambria Math" panose="02040503050406030204" pitchFamily="18" charset="0"/>
                          </a:rPr>
                        </m:ctrlPr>
                      </m:sSubPr>
                      <m:e>
                        <m:r>
                          <a:rPr lang="en-US" sz="1100" smtClean="0">
                            <a:latin typeface="Cambria Math" panose="02040503050406030204" pitchFamily="18" charset="0"/>
                          </a:rPr>
                          <m:t> </m:t>
                        </m:r>
                        <m:r>
                          <a:rPr lang="en-US" sz="1100" i="1" smtClean="0">
                            <a:latin typeface="Cambria Math" panose="02040503050406030204" pitchFamily="18" charset="0"/>
                          </a:rPr>
                          <m:t>𝑝</m:t>
                        </m:r>
                      </m:e>
                      <m:sub>
                        <m:r>
                          <m:rPr>
                            <m:sty m:val="p"/>
                          </m:rPr>
                          <a:rPr lang="en-US" sz="1100" smtClean="0">
                            <a:latin typeface="Cambria Math" panose="02040503050406030204" pitchFamily="18" charset="0"/>
                          </a:rPr>
                          <m:t>T</m:t>
                        </m:r>
                        <m:r>
                          <a:rPr lang="en-US" sz="1100" smtClean="0">
                            <a:latin typeface="Cambria Math" panose="02040503050406030204" pitchFamily="18" charset="0"/>
                          </a:rPr>
                          <m:t>, </m:t>
                        </m:r>
                        <m:r>
                          <m:rPr>
                            <m:sty m:val="p"/>
                          </m:rPr>
                          <a:rPr lang="en-US" sz="1100" smtClean="0">
                            <a:latin typeface="Cambria Math" panose="02040503050406030204" pitchFamily="18" charset="0"/>
                          </a:rPr>
                          <m:t>Kπ</m:t>
                        </m:r>
                        <m:r>
                          <a:rPr lang="en-US" sz="1100" smtClean="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&lt; 10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a:t>
                </a:r>
              </a:p>
            </p:txBody>
          </p:sp>
        </mc:Choice>
        <mc:Fallback xmlns="">
          <p:sp>
            <p:nvSpPr>
              <p:cNvPr id="30" name="TextBox 29">
                <a:extLst>
                  <a:ext uri="{FF2B5EF4-FFF2-40B4-BE49-F238E27FC236}">
                    <a16:creationId xmlns:a16="http://schemas.microsoft.com/office/drawing/2014/main" id="{2B7AAB70-D1BA-DF4A-BA70-10EC1DC67F98}"/>
                  </a:ext>
                </a:extLst>
              </p:cNvPr>
              <p:cNvSpPr txBox="1">
                <a:spLocks noRot="1" noChangeAspect="1" noMove="1" noResize="1" noEditPoints="1" noAdjustHandles="1" noChangeArrowheads="1" noChangeShapeType="1" noTextEdit="1"/>
              </p:cNvSpPr>
              <p:nvPr/>
            </p:nvSpPr>
            <p:spPr>
              <a:xfrm>
                <a:off x="550965" y="2841066"/>
                <a:ext cx="1737616" cy="438262"/>
              </a:xfrm>
              <a:prstGeom prst="rect">
                <a:avLst/>
              </a:prstGeom>
              <a:blipFill>
                <a:blip r:embed="rId10"/>
                <a:stretch>
                  <a:fillRect b="-8333"/>
                </a:stretch>
              </a:blipFill>
              <a:ln>
                <a:solidFill>
                  <a:srgbClr val="FF0000"/>
                </a:solid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B087EEF9-3DFF-334B-A466-28BDD887E215}"/>
              </a:ext>
            </a:extLst>
          </p:cNvPr>
          <p:cNvSpPr/>
          <p:nvPr/>
        </p:nvSpPr>
        <p:spPr>
          <a:xfrm>
            <a:off x="0" y="6184233"/>
            <a:ext cx="2097049" cy="261610"/>
          </a:xfrm>
          <a:prstGeom prst="rect">
            <a:avLst/>
          </a:prstGeom>
          <a:ln>
            <a:solidFill>
              <a:srgbClr val="FF0000"/>
            </a:solidFill>
          </a:ln>
        </p:spPr>
        <p:txBody>
          <a:bodyPr wrap="none">
            <a:spAutoFit/>
          </a:bodyPr>
          <a:lstStyle/>
          <a:p>
            <a:r>
              <a:rPr lang="en-US" sz="1100" b="1" dirty="0">
                <a:latin typeface="Times New Roman" panose="02020603050405020304" pitchFamily="18" charset="0"/>
                <a:cs typeface="Times New Roman" panose="02020603050405020304" pitchFamily="18" charset="0"/>
              </a:rPr>
              <a:t>[1]. FONLL, </a:t>
            </a:r>
            <a:r>
              <a:rPr lang="en-US" sz="1100" dirty="0">
                <a:latin typeface="Times New Roman" panose="02020603050405020304" pitchFamily="18" charset="0"/>
                <a:cs typeface="Times New Roman" panose="02020603050405020304" pitchFamily="18" charset="0"/>
              </a:rPr>
              <a:t>JHEP03 (2001) 006</a:t>
            </a:r>
          </a:p>
        </p:txBody>
      </p:sp>
      <p:sp>
        <p:nvSpPr>
          <p:cNvPr id="5" name="Date Placeholder 4">
            <a:extLst>
              <a:ext uri="{FF2B5EF4-FFF2-40B4-BE49-F238E27FC236}">
                <a16:creationId xmlns:a16="http://schemas.microsoft.com/office/drawing/2014/main" id="{537878FA-7797-6819-01D8-777DF96F0B28}"/>
              </a:ext>
            </a:extLst>
          </p:cNvPr>
          <p:cNvSpPr>
            <a:spLocks noGrp="1"/>
          </p:cNvSpPr>
          <p:nvPr>
            <p:ph type="dt" sz="half" idx="10"/>
          </p:nvPr>
        </p:nvSpPr>
        <p:spPr/>
        <p:txBody>
          <a:bodyPr/>
          <a:lstStyle/>
          <a:p>
            <a:r>
              <a:rPr lang="en-US"/>
              <a:t>October 28, 2022</a:t>
            </a:r>
            <a:endParaRPr lang="en-US" dirty="0"/>
          </a:p>
        </p:txBody>
      </p:sp>
      <p:sp>
        <p:nvSpPr>
          <p:cNvPr id="6" name="Footer Placeholder 5">
            <a:extLst>
              <a:ext uri="{FF2B5EF4-FFF2-40B4-BE49-F238E27FC236}">
                <a16:creationId xmlns:a16="http://schemas.microsoft.com/office/drawing/2014/main" id="{4BF99A1A-A5A9-175B-48C6-4359147CA67E}"/>
              </a:ext>
            </a:extLst>
          </p:cNvPr>
          <p:cNvSpPr>
            <a:spLocks noGrp="1"/>
          </p:cNvSpPr>
          <p:nvPr>
            <p:ph type="ftr" sz="quarter" idx="11"/>
          </p:nvPr>
        </p:nvSpPr>
        <p:spPr/>
        <p:txBody>
          <a:bodyPr/>
          <a:lstStyle/>
          <a:p>
            <a:r>
              <a:rPr lang="en-US"/>
              <a:t>Diptanil Roy, DNP 2022</a:t>
            </a:r>
            <a:endParaRPr lang="en-US" dirty="0"/>
          </a:p>
        </p:txBody>
      </p:sp>
      <p:sp>
        <p:nvSpPr>
          <p:cNvPr id="8" name="Slide Number Placeholder 7">
            <a:extLst>
              <a:ext uri="{FF2B5EF4-FFF2-40B4-BE49-F238E27FC236}">
                <a16:creationId xmlns:a16="http://schemas.microsoft.com/office/drawing/2014/main" id="{E0FCEEC7-35BC-12C2-F8BA-FF96DD1E03F0}"/>
              </a:ext>
            </a:extLst>
          </p:cNvPr>
          <p:cNvSpPr>
            <a:spLocks noGrp="1"/>
          </p:cNvSpPr>
          <p:nvPr>
            <p:ph type="sldNum" sz="quarter" idx="12"/>
          </p:nvPr>
        </p:nvSpPr>
        <p:spPr/>
        <p:txBody>
          <a:bodyPr/>
          <a:lstStyle/>
          <a:p>
            <a:fld id="{EE78E8B4-5C77-7846-9A5E-F1E2DEA445DC}" type="slidenum">
              <a:rPr lang="en-US" smtClean="0"/>
              <a:t>10</a:t>
            </a:fld>
            <a:endParaRPr lang="en-US" dirty="0"/>
          </a:p>
        </p:txBody>
      </p:sp>
    </p:spTree>
    <p:extLst>
      <p:ext uri="{BB962C8B-B14F-4D97-AF65-F5344CB8AC3E}">
        <p14:creationId xmlns:p14="http://schemas.microsoft.com/office/powerpoint/2010/main" val="3061692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6ED97D-48E0-2E4D-A5CB-1FA62E1A8F77}"/>
                  </a:ext>
                </a:extLst>
              </p:cNvPr>
              <p:cNvSpPr txBox="1"/>
              <p:nvPr/>
            </p:nvSpPr>
            <p:spPr>
              <a:xfrm>
                <a:off x="-1" y="599952"/>
                <a:ext cx="10736657" cy="2124621"/>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200 GeV from PYTHIA and GEANT3 to get the detector response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Single Particle (SP) Embedding in heavy ion event to model fluctuations in area-based background subtraction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Reweight PYTHIA with a prior (FONLL [1] c-quark) to match the shape of the jet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Heavy-flavor jet fragmentation modeled from PYTHIA </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Systematics from variation in fragmentation model will be studied later</a:t>
                </a:r>
              </a:p>
            </p:txBody>
          </p:sp>
        </mc:Choice>
        <mc:Fallback xmlns="">
          <p:sp>
            <p:nvSpPr>
              <p:cNvPr id="42" name="TextBox 41">
                <a:extLst>
                  <a:ext uri="{FF2B5EF4-FFF2-40B4-BE49-F238E27FC236}">
                    <a16:creationId xmlns:a16="http://schemas.microsoft.com/office/drawing/2014/main" id="{1A6ED97D-48E0-2E4D-A5CB-1FA62E1A8F77}"/>
                  </a:ext>
                </a:extLst>
              </p:cNvPr>
              <p:cNvSpPr txBox="1">
                <a:spLocks noRot="1" noChangeAspect="1" noMove="1" noResize="1" noEditPoints="1" noAdjustHandles="1" noChangeArrowheads="1" noChangeShapeType="1" noTextEdit="1"/>
              </p:cNvSpPr>
              <p:nvPr/>
            </p:nvSpPr>
            <p:spPr>
              <a:xfrm>
                <a:off x="-1" y="599952"/>
                <a:ext cx="10736657" cy="2124621"/>
              </a:xfrm>
              <a:prstGeom prst="rect">
                <a:avLst/>
              </a:prstGeom>
              <a:blipFill>
                <a:blip r:embed="rId8"/>
                <a:stretch>
                  <a:fillRect l="-355" r="-355" b="-2976"/>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A251AC3B-40CF-CD42-9DC3-30852FAD17E5}"/>
              </a:ext>
            </a:extLst>
          </p:cNvPr>
          <p:cNvSpPr/>
          <p:nvPr/>
        </p:nvSpPr>
        <p:spPr>
          <a:xfrm>
            <a:off x="33687" y="742477"/>
            <a:ext cx="10669279" cy="2053659"/>
          </a:xfrm>
          <a:prstGeom prst="rect">
            <a:avLst/>
          </a:prstGeom>
          <a:solidFill>
            <a:schemeClr val="bg1">
              <a:alpha val="875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C34C74E8-7226-7A44-8417-2E727F6F033D}"/>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Radial Profile</a:t>
            </a:r>
          </a:p>
        </p:txBody>
      </p:sp>
      <p:cxnSp>
        <p:nvCxnSpPr>
          <p:cNvPr id="49" name="Straight Connector 48">
            <a:extLst>
              <a:ext uri="{FF2B5EF4-FFF2-40B4-BE49-F238E27FC236}">
                <a16:creationId xmlns:a16="http://schemas.microsoft.com/office/drawing/2014/main" id="{CE046515-3326-D74D-B037-5A13CDA5D45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a:blip r:embed="rId9"/>
          <a:srcRect t="184" b="184"/>
          <a:stretch/>
        </p:blipFill>
        <p:spPr>
          <a:xfrm>
            <a:off x="10749280" y="0"/>
            <a:ext cx="1442720" cy="1900293"/>
          </a:xfrm>
          <a:prstGeom prst="rect">
            <a:avLst/>
          </a:prstGeom>
        </p:spPr>
      </p:pic>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6BE88FF-FA12-3946-B1CD-B0AA690F2960}"/>
                  </a:ext>
                </a:extLst>
              </p:cNvPr>
              <p:cNvSpPr txBox="1"/>
              <p:nvPr/>
            </p:nvSpPr>
            <p:spPr>
              <a:xfrm>
                <a:off x="1560217" y="3934263"/>
                <a:ext cx="1900530" cy="877741"/>
              </a:xfrm>
              <a:prstGeom prst="rect">
                <a:avLst/>
              </a:prstGeom>
              <a:noFill/>
              <a:ln>
                <a:solidFill>
                  <a:srgbClr val="FF0000"/>
                </a:solidFill>
              </a:ln>
            </p:spPr>
            <p:txBody>
              <a:bodyPr wrap="square" rtlCol="0">
                <a:spAutoFit/>
              </a:bodyPr>
              <a:lstStyle/>
              <a:p>
                <a:r>
                  <a:rPr lang="en-US" sz="1200" dirty="0">
                    <a:latin typeface="Times New Roman" panose="02020603050405020304" pitchFamily="18" charset="0"/>
                    <a:cs typeface="Times New Roman" panose="02020603050405020304" pitchFamily="18" charset="0"/>
                  </a:rPr>
                  <a:t>anti-</a:t>
                </a:r>
                <a:r>
                  <a:rPr lang="en-US" sz="1200" i="1" dirty="0" err="1">
                    <a:latin typeface="Times New Roman" panose="02020603050405020304" pitchFamily="18" charset="0"/>
                    <a:cs typeface="Times New Roman" panose="02020603050405020304" pitchFamily="18" charset="0"/>
                  </a:rPr>
                  <a:t>k</a:t>
                </a:r>
                <a:r>
                  <a:rPr lang="en-US" sz="1200" baseline="-25000" dirty="0" err="1">
                    <a:latin typeface="Times New Roman" panose="02020603050405020304" pitchFamily="18" charset="0"/>
                    <a:cs typeface="Times New Roman" panose="02020603050405020304" pitchFamily="18" charset="0"/>
                  </a:rPr>
                  <a:t>T</a:t>
                </a:r>
                <a:r>
                  <a:rPr lang="en-US" sz="1200" baseline="-250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jets with D</a:t>
                </a:r>
                <a:r>
                  <a:rPr lang="en-US" sz="1200" baseline="30000" dirty="0">
                    <a:latin typeface="Times New Roman" panose="02020603050405020304" pitchFamily="18" charset="0"/>
                    <a:cs typeface="Times New Roman" panose="02020603050405020304" pitchFamily="18" charset="0"/>
                  </a:rPr>
                  <a:t>0</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R</a:t>
                </a:r>
                <a:r>
                  <a:rPr lang="en-US" sz="1200" dirty="0">
                    <a:latin typeface="Times New Roman" panose="02020603050405020304" pitchFamily="18" charset="0"/>
                    <a:cs typeface="Times New Roman" panose="02020603050405020304" pitchFamily="18" charset="0"/>
                  </a:rPr>
                  <a:t> = 0.4</a:t>
                </a:r>
              </a:p>
              <a:p>
                <a:pPr/>
                <a14:m>
                  <m:oMathPara xmlns:m="http://schemas.openxmlformats.org/officeDocument/2006/math">
                    <m:oMathParaPr>
                      <m:jc m:val="left"/>
                    </m:oMathParaPr>
                    <m:oMath xmlns:m="http://schemas.openxmlformats.org/officeDocument/2006/math">
                      <m:d>
                        <m:dPr>
                          <m:begChr m:val="|"/>
                          <m:endChr m:val="|"/>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𝜂</m:t>
                              </m:r>
                            </m:e>
                            <m:sub>
                              <m:r>
                                <m:rPr>
                                  <m:sty m:val="p"/>
                                </m:rPr>
                                <a:rPr lang="en-US" sz="1200">
                                  <a:latin typeface="Cambria Math" panose="02040503050406030204" pitchFamily="18" charset="0"/>
                                </a:rPr>
                                <m:t>jet</m:t>
                              </m:r>
                            </m:sub>
                          </m:sSub>
                        </m:e>
                      </m:d>
                      <m:r>
                        <a:rPr lang="en-US" sz="1200" i="1">
                          <a:latin typeface="Cambria Math" panose="02040503050406030204" pitchFamily="18" charset="0"/>
                        </a:rPr>
                        <m:t>&lt;0.6</m:t>
                      </m:r>
                    </m:oMath>
                  </m:oMathPara>
                </a14:m>
                <a:endParaRPr lang="en-US" sz="12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i="1">
                            <a:latin typeface="Cambria Math" panose="02040503050406030204" pitchFamily="18" charset="0"/>
                          </a:rPr>
                          <m:t>,</m:t>
                        </m:r>
                        <m:r>
                          <m:rPr>
                            <m:sty m:val="p"/>
                          </m:rPr>
                          <a:rPr lang="en-US" sz="1200">
                            <a:latin typeface="Cambria Math" panose="02040503050406030204" pitchFamily="18" charset="0"/>
                          </a:rPr>
                          <m:t>const</m:t>
                        </m:r>
                      </m:sub>
                    </m:sSub>
                    <m:r>
                      <a:rPr lang="en-US" sz="1200" i="1">
                        <a:latin typeface="Cambria Math" panose="02040503050406030204" pitchFamily="18" charset="0"/>
                      </a:rPr>
                      <m:t>&gt;0.2</m:t>
                    </m:r>
                  </m:oMath>
                </a14:m>
                <a:r>
                  <a:rPr lang="en-US" sz="1200" dirty="0">
                    <a:latin typeface="Times New Roman" panose="02020603050405020304" pitchFamily="18" charset="0"/>
                    <a:cs typeface="Times New Roman" panose="02020603050405020304" pitchFamily="18" charset="0"/>
                  </a:rPr>
                  <a:t> GeV/</a:t>
                </a:r>
                <a:r>
                  <a:rPr lang="en-US" sz="1200" i="1" dirty="0">
                    <a:latin typeface="Times New Roman" panose="02020603050405020304" pitchFamily="18" charset="0"/>
                    <a:cs typeface="Times New Roman" panose="02020603050405020304" pitchFamily="18" charset="0"/>
                  </a:rPr>
                  <a:t>c</a:t>
                </a:r>
              </a:p>
              <a:p>
                <a:r>
                  <a:rPr lang="en-US" sz="12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 </m:t>
                        </m:r>
                        <m:r>
                          <a:rPr lang="en-US" sz="1200" i="1">
                            <a:latin typeface="Cambria Math" panose="02040503050406030204" pitchFamily="18" charset="0"/>
                          </a:rPr>
                          <m:t>𝑝</m:t>
                        </m:r>
                      </m:e>
                      <m:sub>
                        <m:r>
                          <m:rPr>
                            <m:sty m:val="p"/>
                          </m:rPr>
                          <a:rPr lang="en-US" sz="1200">
                            <a:latin typeface="Cambria Math" panose="02040503050406030204" pitchFamily="18" charset="0"/>
                          </a:rPr>
                          <m:t>T</m:t>
                        </m:r>
                        <m:r>
                          <a:rPr lang="en-US" sz="1200">
                            <a:latin typeface="Cambria Math" panose="02040503050406030204" pitchFamily="18" charset="0"/>
                          </a:rPr>
                          <m:t>, </m:t>
                        </m:r>
                        <m:r>
                          <m:rPr>
                            <m:sty m:val="p"/>
                          </m:rPr>
                          <a:rPr lang="en-US" sz="1200">
                            <a:latin typeface="Cambria Math" panose="02040503050406030204" pitchFamily="18" charset="0"/>
                          </a:rPr>
                          <m:t>Kπ</m:t>
                        </m:r>
                        <m:r>
                          <a:rPr lang="en-US" sz="1200">
                            <a:latin typeface="Cambria Math" panose="02040503050406030204" pitchFamily="18" charset="0"/>
                          </a:rPr>
                          <m:t> </m:t>
                        </m:r>
                      </m:sub>
                    </m:sSub>
                  </m:oMath>
                </a14:m>
                <a:r>
                  <a:rPr lang="en-US" sz="1200" dirty="0">
                    <a:latin typeface="Times New Roman" panose="02020603050405020304" pitchFamily="18" charset="0"/>
                    <a:cs typeface="Times New Roman" panose="02020603050405020304" pitchFamily="18" charset="0"/>
                  </a:rPr>
                  <a:t>&lt; 10 (GeV/</a:t>
                </a:r>
                <a:r>
                  <a:rPr lang="en-US" sz="1200" i="1" dirty="0">
                    <a:latin typeface="Times New Roman" panose="02020603050405020304" pitchFamily="18" charset="0"/>
                    <a:cs typeface="Times New Roman" panose="02020603050405020304" pitchFamily="18" charset="0"/>
                  </a:rPr>
                  <a:t>c</a:t>
                </a:r>
                <a:r>
                  <a:rPr lang="en-US" sz="1200" dirty="0">
                    <a:latin typeface="Times New Roman" panose="02020603050405020304" pitchFamily="18" charset="0"/>
                    <a:cs typeface="Times New Roman" panose="02020603050405020304" pitchFamily="18" charset="0"/>
                  </a:rPr>
                  <a:t>) </a:t>
                </a:r>
              </a:p>
            </p:txBody>
          </p:sp>
        </mc:Choice>
        <mc:Fallback xmlns="">
          <p:sp>
            <p:nvSpPr>
              <p:cNvPr id="33" name="TextBox 32">
                <a:extLst>
                  <a:ext uri="{FF2B5EF4-FFF2-40B4-BE49-F238E27FC236}">
                    <a16:creationId xmlns:a16="http://schemas.microsoft.com/office/drawing/2014/main" id="{06BE88FF-FA12-3946-B1CD-B0AA690F2960}"/>
                  </a:ext>
                </a:extLst>
              </p:cNvPr>
              <p:cNvSpPr txBox="1">
                <a:spLocks noRot="1" noChangeAspect="1" noMove="1" noResize="1" noEditPoints="1" noAdjustHandles="1" noChangeArrowheads="1" noChangeShapeType="1" noTextEdit="1"/>
              </p:cNvSpPr>
              <p:nvPr/>
            </p:nvSpPr>
            <p:spPr>
              <a:xfrm>
                <a:off x="1560217" y="3934263"/>
                <a:ext cx="1900530" cy="877741"/>
              </a:xfrm>
              <a:prstGeom prst="rect">
                <a:avLst/>
              </a:prstGeom>
              <a:blipFill>
                <a:blip r:embed="rId11"/>
                <a:stretch>
                  <a:fillRect b="-2817"/>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78235C2-2FDF-C748-B4C4-AEEA1B91B0E8}"/>
                  </a:ext>
                </a:extLst>
              </p:cNvPr>
              <p:cNvSpPr txBox="1"/>
              <p:nvPr/>
            </p:nvSpPr>
            <p:spPr>
              <a:xfrm>
                <a:off x="1431986" y="4921263"/>
                <a:ext cx="2028761" cy="648319"/>
              </a:xfrm>
              <a:prstGeom prst="rect">
                <a:avLst/>
              </a:prstGeom>
              <a:noFill/>
              <a:ln>
                <a:solidFill>
                  <a:srgbClr val="FF0000"/>
                </a:solidFill>
              </a:ln>
            </p:spPr>
            <p:txBody>
              <a:bodyPr wrap="none" rtlCol="0">
                <a:spAutoFit/>
              </a:bodyPr>
              <a:lstStyle/>
              <a:p>
                <a:pPr algn="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r"/>
                <a:r>
                  <a:rPr lang="en-US" sz="1200" dirty="0">
                    <a:solidFill>
                      <a:srgbClr val="FF0000"/>
                    </a:solidFill>
                  </a:rPr>
                  <a:t>PYTHIA 8 + GEANT 3</a:t>
                </a:r>
              </a:p>
              <a:p>
                <a:pPr algn="r"/>
                <a:r>
                  <a:rPr lang="en-US" sz="1200" dirty="0" err="1">
                    <a:solidFill>
                      <a:srgbClr val="FF0000"/>
                    </a:solidFill>
                  </a:rPr>
                  <a:t>Au+Au</a:t>
                </a:r>
                <a:r>
                  <a:rPr lang="en-US" sz="1200" dirty="0">
                    <a:solidFill>
                      <a:srgbClr val="FF0000"/>
                    </a:solidFill>
                  </a:rPr>
                  <a:t> Heavy Ion Background</a:t>
                </a:r>
              </a:p>
            </p:txBody>
          </p:sp>
        </mc:Choice>
        <mc:Fallback xmlns="">
          <p:sp>
            <p:nvSpPr>
              <p:cNvPr id="34" name="TextBox 33">
                <a:extLst>
                  <a:ext uri="{FF2B5EF4-FFF2-40B4-BE49-F238E27FC236}">
                    <a16:creationId xmlns:a16="http://schemas.microsoft.com/office/drawing/2014/main" id="{878235C2-2FDF-C748-B4C4-AEEA1B91B0E8}"/>
                  </a:ext>
                </a:extLst>
              </p:cNvPr>
              <p:cNvSpPr txBox="1">
                <a:spLocks noRot="1" noChangeAspect="1" noMove="1" noResize="1" noEditPoints="1" noAdjustHandles="1" noChangeArrowheads="1" noChangeShapeType="1" noTextEdit="1"/>
              </p:cNvSpPr>
              <p:nvPr/>
            </p:nvSpPr>
            <p:spPr>
              <a:xfrm>
                <a:off x="1431986" y="4921263"/>
                <a:ext cx="2028761" cy="648319"/>
              </a:xfrm>
              <a:prstGeom prst="rect">
                <a:avLst/>
              </a:prstGeom>
              <a:blipFill>
                <a:blip r:embed="rId12"/>
                <a:stretch>
                  <a:fillRect b="-3704"/>
                </a:stretch>
              </a:blipFill>
              <a:ln>
                <a:solidFill>
                  <a:srgbClr val="FF000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6E802CA5-692D-7C40-9FFA-8DA620FF1D9B}"/>
              </a:ext>
            </a:extLst>
          </p:cNvPr>
          <p:cNvSpPr txBox="1"/>
          <p:nvPr/>
        </p:nvSpPr>
        <p:spPr>
          <a:xfrm>
            <a:off x="9026811" y="1203791"/>
            <a:ext cx="708930" cy="307777"/>
          </a:xfrm>
          <a:prstGeom prst="rect">
            <a:avLst/>
          </a:prstGeom>
          <a:noFill/>
          <a:ln>
            <a:solidFill>
              <a:srgbClr val="FF0000"/>
            </a:solidFill>
          </a:ln>
        </p:spPr>
        <p:txBody>
          <a:bodyPr wrap="square" rtlCol="0">
            <a:spAutoFit/>
          </a:bodyPr>
          <a:lstStyle/>
          <a:p>
            <a:r>
              <a:rPr lang="en-US" sz="1400" dirty="0">
                <a:latin typeface="Times New Roman" panose="02020603050405020304" pitchFamily="18" charset="0"/>
                <a:cs typeface="Times New Roman" panose="02020603050405020304" pitchFamily="18" charset="0"/>
              </a:rPr>
              <a:t>0-10%</a:t>
            </a:r>
          </a:p>
        </p:txBody>
      </p:sp>
      <p:pic>
        <p:nvPicPr>
          <p:cNvPr id="8" name="Picture 7">
            <a:extLst>
              <a:ext uri="{FF2B5EF4-FFF2-40B4-BE49-F238E27FC236}">
                <a16:creationId xmlns:a16="http://schemas.microsoft.com/office/drawing/2014/main" id="{28BD400C-65CE-6843-9753-6A1AB6976640}"/>
              </a:ext>
            </a:extLst>
          </p:cNvPr>
          <p:cNvPicPr>
            <a:picLocks noChangeAspect="1"/>
          </p:cNvPicPr>
          <p:nvPr/>
        </p:nvPicPr>
        <p:blipFill rotWithShape="1">
          <a:blip r:embed="rId13"/>
          <a:srcRect l="6131" b="9687"/>
          <a:stretch/>
        </p:blipFill>
        <p:spPr>
          <a:xfrm>
            <a:off x="4424217" y="1021531"/>
            <a:ext cx="5594177" cy="5291212"/>
          </a:xfrm>
          <a:prstGeom prst="rect">
            <a:avLst/>
          </a:prstGeom>
        </p:spPr>
      </p:pic>
      <p:pic>
        <p:nvPicPr>
          <p:cNvPr id="5" name="Picture 4">
            <a:extLst>
              <a:ext uri="{FF2B5EF4-FFF2-40B4-BE49-F238E27FC236}">
                <a16:creationId xmlns:a16="http://schemas.microsoft.com/office/drawing/2014/main" id="{1006202B-CFE7-AC3F-41B0-5BE5C91B7D8B}"/>
              </a:ext>
            </a:extLst>
          </p:cNvPr>
          <p:cNvPicPr>
            <a:picLocks noChangeAspect="1"/>
          </p:cNvPicPr>
          <p:nvPr/>
        </p:nvPicPr>
        <p:blipFill rotWithShape="1">
          <a:blip r:embed="rId14"/>
          <a:srcRect l="5095"/>
          <a:stretch/>
        </p:blipFill>
        <p:spPr>
          <a:xfrm>
            <a:off x="9909419" y="1007353"/>
            <a:ext cx="708930" cy="4460759"/>
          </a:xfrm>
          <a:prstGeom prst="rect">
            <a:avLst/>
          </a:prstGeom>
        </p:spPr>
      </p:pic>
      <p:sp>
        <p:nvSpPr>
          <p:cNvPr id="24" name="TextBox 23">
            <a:extLst>
              <a:ext uri="{FF2B5EF4-FFF2-40B4-BE49-F238E27FC236}">
                <a16:creationId xmlns:a16="http://schemas.microsoft.com/office/drawing/2014/main" id="{40A1F8B2-85CB-EC41-8F9E-9315F16B349C}"/>
              </a:ext>
            </a:extLst>
          </p:cNvPr>
          <p:cNvSpPr txBox="1"/>
          <p:nvPr/>
        </p:nvSpPr>
        <p:spPr>
          <a:xfrm>
            <a:off x="33687" y="5678842"/>
            <a:ext cx="4825360" cy="353943"/>
          </a:xfrm>
          <a:prstGeom prst="rect">
            <a:avLst/>
          </a:prstGeom>
          <a:noFill/>
          <a:ln>
            <a:solidFill>
              <a:schemeClr val="tx1"/>
            </a:solidFill>
          </a:ln>
        </p:spPr>
        <p:txBody>
          <a:bodyPr wrap="none" rtlCol="0">
            <a:spAutoFit/>
          </a:bodyPr>
          <a:lstStyle/>
          <a:p>
            <a:r>
              <a:rPr lang="en-US" sz="1700" dirty="0">
                <a:solidFill>
                  <a:srgbClr val="FF0000"/>
                </a:solidFill>
                <a:latin typeface="Times New Roman" panose="02020603050405020304" pitchFamily="18" charset="0"/>
                <a:cs typeface="Times New Roman" panose="02020603050405020304" pitchFamily="18" charset="0"/>
              </a:rPr>
              <a:t>Complete 4D response matrix to unfold radial profile</a:t>
            </a:r>
            <a:endParaRPr lang="en-US" sz="1700" baseline="-25000" dirty="0">
              <a:solidFill>
                <a:srgbClr val="FF0000"/>
              </a:solidFill>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B9C8A390-D701-0A27-2463-CCD412B4B60D}"/>
              </a:ext>
            </a:extLst>
          </p:cNvPr>
          <p:cNvSpPr>
            <a:spLocks noGrp="1"/>
          </p:cNvSpPr>
          <p:nvPr>
            <p:ph type="dt" sz="half" idx="10"/>
          </p:nvPr>
        </p:nvSpPr>
        <p:spPr/>
        <p:txBody>
          <a:bodyPr/>
          <a:lstStyle/>
          <a:p>
            <a:r>
              <a:rPr lang="en-US"/>
              <a:t>October 28, 2022</a:t>
            </a:r>
            <a:endParaRPr lang="en-US" dirty="0"/>
          </a:p>
        </p:txBody>
      </p:sp>
      <p:sp>
        <p:nvSpPr>
          <p:cNvPr id="9" name="Footer Placeholder 8">
            <a:extLst>
              <a:ext uri="{FF2B5EF4-FFF2-40B4-BE49-F238E27FC236}">
                <a16:creationId xmlns:a16="http://schemas.microsoft.com/office/drawing/2014/main" id="{81680F53-1735-6370-9F85-014B6E23A842}"/>
              </a:ext>
            </a:extLst>
          </p:cNvPr>
          <p:cNvSpPr>
            <a:spLocks noGrp="1"/>
          </p:cNvSpPr>
          <p:nvPr>
            <p:ph type="ftr" sz="quarter" idx="11"/>
          </p:nvPr>
        </p:nvSpPr>
        <p:spPr/>
        <p:txBody>
          <a:bodyPr/>
          <a:lstStyle/>
          <a:p>
            <a:r>
              <a:rPr lang="en-US"/>
              <a:t>Diptanil Roy, DNP 2022</a:t>
            </a:r>
            <a:endParaRPr lang="en-US" dirty="0"/>
          </a:p>
        </p:txBody>
      </p:sp>
      <p:sp>
        <p:nvSpPr>
          <p:cNvPr id="10" name="Slide Number Placeholder 9">
            <a:extLst>
              <a:ext uri="{FF2B5EF4-FFF2-40B4-BE49-F238E27FC236}">
                <a16:creationId xmlns:a16="http://schemas.microsoft.com/office/drawing/2014/main" id="{ECCFCD43-3025-818E-ADB7-450F48C97D08}"/>
              </a:ext>
            </a:extLst>
          </p:cNvPr>
          <p:cNvSpPr>
            <a:spLocks noGrp="1"/>
          </p:cNvSpPr>
          <p:nvPr>
            <p:ph type="sldNum" sz="quarter" idx="12"/>
          </p:nvPr>
        </p:nvSpPr>
        <p:spPr/>
        <p:txBody>
          <a:bodyPr/>
          <a:lstStyle/>
          <a:p>
            <a:fld id="{EE78E8B4-5C77-7846-9A5E-F1E2DEA445DC}" type="slidenum">
              <a:rPr lang="en-US" smtClean="0"/>
              <a:t>11</a:t>
            </a:fld>
            <a:endParaRPr lang="en-US" dirty="0"/>
          </a:p>
        </p:txBody>
      </p:sp>
    </p:spTree>
    <p:extLst>
      <p:ext uri="{BB962C8B-B14F-4D97-AF65-F5344CB8AC3E}">
        <p14:creationId xmlns:p14="http://schemas.microsoft.com/office/powerpoint/2010/main" val="165860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33A67A6-FC6E-AD47-8112-7493ACF1001C}"/>
              </a:ext>
            </a:extLst>
          </p:cNvPr>
          <p:cNvPicPr>
            <a:picLocks noChangeAspect="1"/>
          </p:cNvPicPr>
          <p:nvPr/>
        </p:nvPicPr>
        <p:blipFill>
          <a:blip r:embed="rId3"/>
          <a:srcRect/>
          <a:stretch/>
        </p:blipFill>
        <p:spPr>
          <a:xfrm rot="5400000">
            <a:off x="1180724" y="429598"/>
            <a:ext cx="4347653" cy="4473902"/>
          </a:xfrm>
          <a:prstGeom prst="rect">
            <a:avLst/>
          </a:prstGeom>
        </p:spPr>
      </p:pic>
      <p:sp>
        <p:nvSpPr>
          <p:cNvPr id="6" name="TextBox 5">
            <a:extLst>
              <a:ext uri="{FF2B5EF4-FFF2-40B4-BE49-F238E27FC236}">
                <a16:creationId xmlns:a16="http://schemas.microsoft.com/office/drawing/2014/main" id="{AE5D9AFD-C709-8941-B453-BB1219983FC4}"/>
              </a:ext>
            </a:extLst>
          </p:cNvPr>
          <p:cNvSpPr txBox="1"/>
          <p:nvPr/>
        </p:nvSpPr>
        <p:spPr>
          <a:xfrm>
            <a:off x="0" y="-34413"/>
            <a:ext cx="7053943" cy="646331"/>
          </a:xfrm>
          <a:prstGeom prst="rect">
            <a:avLst/>
          </a:prstGeom>
          <a:noFill/>
        </p:spPr>
        <p:txBody>
          <a:bodyPr wrap="square" rtlCol="0">
            <a:spAutoFit/>
          </a:bodyPr>
          <a:lstStyle/>
          <a:p>
            <a:r>
              <a:rPr lang="en-US" sz="3600" b="1" dirty="0"/>
              <a:t>Jet Spectra</a:t>
            </a:r>
            <a:endParaRPr lang="en-US" sz="3600" b="1" baseline="-25000" dirty="0">
              <a:latin typeface="+mj-lt"/>
            </a:endParaRPr>
          </a:p>
        </p:txBody>
      </p:sp>
      <p:pic>
        <p:nvPicPr>
          <p:cNvPr id="20" name="Picture 19">
            <a:extLst>
              <a:ext uri="{FF2B5EF4-FFF2-40B4-BE49-F238E27FC236}">
                <a16:creationId xmlns:a16="http://schemas.microsoft.com/office/drawing/2014/main" id="{286E5E84-9250-D04F-9387-830707A996C0}"/>
              </a:ext>
            </a:extLst>
          </p:cNvPr>
          <p:cNvPicPr>
            <a:picLocks noChangeAspect="1"/>
          </p:cNvPicPr>
          <p:nvPr/>
        </p:nvPicPr>
        <p:blipFill>
          <a:blip r:embed="rId4"/>
          <a:srcRect/>
          <a:stretch/>
        </p:blipFill>
        <p:spPr>
          <a:xfrm rot="5400000">
            <a:off x="6553416" y="429597"/>
            <a:ext cx="4347654" cy="4473903"/>
          </a:xfrm>
          <a:prstGeom prst="rect">
            <a:avLst/>
          </a:prstGeom>
        </p:spPr>
      </p:pic>
      <p:cxnSp>
        <p:nvCxnSpPr>
          <p:cNvPr id="27" name="Straight Connector 26">
            <a:extLst>
              <a:ext uri="{FF2B5EF4-FFF2-40B4-BE49-F238E27FC236}">
                <a16:creationId xmlns:a16="http://schemas.microsoft.com/office/drawing/2014/main" id="{BF15A63E-B775-0B4B-A672-0FED457CFFBB}"/>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D8D106-7253-6C42-B52F-6410B8A9CA79}"/>
                  </a:ext>
                </a:extLst>
              </p:cNvPr>
              <p:cNvSpPr txBox="1"/>
              <p:nvPr/>
            </p:nvSpPr>
            <p:spPr>
              <a:xfrm>
                <a:off x="1550303" y="4660709"/>
                <a:ext cx="8811579" cy="170456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Peripheral events have limited 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reach</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Yields in most central collisions are more suppressed than mid-central</a:t>
                </a:r>
              </a:p>
              <a:p>
                <a:pPr marL="285750" indent="-285750">
                  <a:lnSpc>
                    <a:spcPct val="150000"/>
                  </a:lnSpc>
                  <a:buFont typeface="Arial" panose="020B0604020202020204" pitchFamily="34" charset="0"/>
                  <a:buChar char="•"/>
                </a:pPr>
                <a14:m>
                  <m:oMath xmlns:m="http://schemas.openxmlformats.org/officeDocument/2006/math">
                    <m:sSubSup>
                      <m:sSubSupPr>
                        <m:ctrlPr>
                          <a:rPr lang="en-US" i="1" smtClean="0">
                            <a:latin typeface="Cambria Math" panose="02040503050406030204" pitchFamily="18" charset="0"/>
                            <a:cs typeface="Times New Roman" panose="02020603050405020304" pitchFamily="18" charset="0"/>
                          </a:rPr>
                        </m:ctrlPr>
                      </m:sSubSupPr>
                      <m:e>
                        <m:r>
                          <m:rPr>
                            <m:sty m:val="p"/>
                          </m:rPr>
                          <a:rPr lang="en-US" b="0" i="0" smtClean="0">
                            <a:latin typeface="Cambria Math" panose="02040503050406030204" pitchFamily="18" charset="0"/>
                            <a:cs typeface="Times New Roman" panose="02020603050405020304" pitchFamily="18" charset="0"/>
                          </a:rPr>
                          <m:t>R</m:t>
                        </m:r>
                      </m:e>
                      <m:sub>
                        <m:r>
                          <m:rPr>
                            <m:sty m:val="p"/>
                          </m:rPr>
                          <a:rPr lang="en-US" b="0" i="0" smtClean="0">
                            <a:latin typeface="Cambria Math" panose="02040503050406030204" pitchFamily="18" charset="0"/>
                            <a:cs typeface="Times New Roman" panose="02020603050405020304" pitchFamily="18" charset="0"/>
                          </a:rPr>
                          <m:t>CP</m:t>
                        </m:r>
                      </m:sub>
                      <m:sup>
                        <m:r>
                          <a:rPr lang="en-US" b="0" i="0" smtClean="0">
                            <a:latin typeface="Cambria Math" panose="02040503050406030204" pitchFamily="18" charset="0"/>
                            <a:cs typeface="Times New Roman" panose="02020603050405020304" pitchFamily="18" charset="0"/>
                          </a:rPr>
                          <m:t>∗</m:t>
                        </m:r>
                      </m:sup>
                    </m:sSubSup>
                  </m:oMath>
                </a14:m>
                <a:r>
                  <a:rPr lang="en-US" dirty="0">
                    <a:latin typeface="Times New Roman" panose="02020603050405020304" pitchFamily="18" charset="0"/>
                    <a:cs typeface="Times New Roman" panose="02020603050405020304" pitchFamily="18" charset="0"/>
                  </a:rPr>
                  <a:t> shows</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strong suppression at low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T,jet</a:t>
                </a:r>
                <a:r>
                  <a:rPr lang="en-US" dirty="0">
                    <a:latin typeface="Times New Roman" panose="02020603050405020304" pitchFamily="18" charset="0"/>
                    <a:cs typeface="Times New Roman" panose="02020603050405020304" pitchFamily="18" charset="0"/>
                  </a:rPr>
                  <a:t>, hint of an increasing trend with </a:t>
                </a:r>
                <a:r>
                  <a:rPr lang="en-US" i="1" dirty="0" err="1">
                    <a:latin typeface="Times New Roman" panose="02020603050405020304" pitchFamily="18" charset="0"/>
                    <a:cs typeface="Times New Roman" panose="02020603050405020304" pitchFamily="18" charset="0"/>
                  </a:rPr>
                  <a:t>p</a:t>
                </a:r>
                <a:r>
                  <a:rPr lang="en-US" baseline="-25000" dirty="0" err="1">
                    <a:latin typeface="Times New Roman" panose="02020603050405020304" pitchFamily="18" charset="0"/>
                    <a:cs typeface="Times New Roman" panose="02020603050405020304" pitchFamily="18" charset="0"/>
                  </a:rPr>
                  <a:t>T,jet</a:t>
                </a:r>
                <a:endParaRPr lang="en-US" baseline="-25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-tagged jet measurement for R</a:t>
                </a:r>
                <a:r>
                  <a:rPr lang="en-US" baseline="-25000" dirty="0">
                    <a:latin typeface="Times New Roman" panose="02020603050405020304" pitchFamily="18" charset="0"/>
                    <a:cs typeface="Times New Roman" panose="02020603050405020304" pitchFamily="18" charset="0"/>
                  </a:rPr>
                  <a:t>AA</a:t>
                </a:r>
                <a:r>
                  <a:rPr lang="en-US" dirty="0">
                    <a:latin typeface="Times New Roman" panose="02020603050405020304" pitchFamily="18" charset="0"/>
                    <a:cs typeface="Times New Roman" panose="02020603050405020304" pitchFamily="18" charset="0"/>
                  </a:rPr>
                  <a:t> will be explored using high-statistics </a:t>
                </a:r>
                <a:r>
                  <a:rPr lang="en-US" i="1"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data in 2024</a:t>
                </a:r>
              </a:p>
            </p:txBody>
          </p:sp>
        </mc:Choice>
        <mc:Fallback xmlns="">
          <p:sp>
            <p:nvSpPr>
              <p:cNvPr id="16" name="TextBox 15">
                <a:extLst>
                  <a:ext uri="{FF2B5EF4-FFF2-40B4-BE49-F238E27FC236}">
                    <a16:creationId xmlns:a16="http://schemas.microsoft.com/office/drawing/2014/main" id="{C0D8D106-7253-6C42-B52F-6410B8A9CA79}"/>
                  </a:ext>
                </a:extLst>
              </p:cNvPr>
              <p:cNvSpPr txBox="1">
                <a:spLocks noRot="1" noChangeAspect="1" noMove="1" noResize="1" noEditPoints="1" noAdjustHandles="1" noChangeArrowheads="1" noChangeShapeType="1" noTextEdit="1"/>
              </p:cNvSpPr>
              <p:nvPr/>
            </p:nvSpPr>
            <p:spPr>
              <a:xfrm>
                <a:off x="1550303" y="4660709"/>
                <a:ext cx="8811579" cy="1704569"/>
              </a:xfrm>
              <a:prstGeom prst="rect">
                <a:avLst/>
              </a:prstGeom>
              <a:blipFill>
                <a:blip r:embed="rId6"/>
                <a:stretch>
                  <a:fillRect l="-287" b="-4444"/>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BD1E9099-5824-643D-2BFF-F491292A0052}"/>
              </a:ext>
            </a:extLst>
          </p:cNvPr>
          <p:cNvSpPr>
            <a:spLocks noGrp="1"/>
          </p:cNvSpPr>
          <p:nvPr>
            <p:ph type="dt" sz="half" idx="10"/>
          </p:nvPr>
        </p:nvSpPr>
        <p:spPr/>
        <p:txBody>
          <a:bodyPr/>
          <a:lstStyle/>
          <a:p>
            <a:r>
              <a:rPr lang="en-US"/>
              <a:t>October 28, 2022</a:t>
            </a:r>
            <a:endParaRPr lang="en-US" dirty="0"/>
          </a:p>
        </p:txBody>
      </p:sp>
      <p:sp>
        <p:nvSpPr>
          <p:cNvPr id="7" name="Footer Placeholder 6">
            <a:extLst>
              <a:ext uri="{FF2B5EF4-FFF2-40B4-BE49-F238E27FC236}">
                <a16:creationId xmlns:a16="http://schemas.microsoft.com/office/drawing/2014/main" id="{7B9596B8-A8E6-0126-C3CF-7593F5C97981}"/>
              </a:ext>
            </a:extLst>
          </p:cNvPr>
          <p:cNvSpPr>
            <a:spLocks noGrp="1"/>
          </p:cNvSpPr>
          <p:nvPr>
            <p:ph type="ftr" sz="quarter" idx="11"/>
          </p:nvPr>
        </p:nvSpPr>
        <p:spPr/>
        <p:txBody>
          <a:bodyPr/>
          <a:lstStyle/>
          <a:p>
            <a:r>
              <a:rPr lang="en-US"/>
              <a:t>Diptanil Roy, DNP 2022</a:t>
            </a:r>
            <a:endParaRPr lang="en-US" dirty="0"/>
          </a:p>
        </p:txBody>
      </p:sp>
      <p:sp>
        <p:nvSpPr>
          <p:cNvPr id="8" name="Slide Number Placeholder 7">
            <a:extLst>
              <a:ext uri="{FF2B5EF4-FFF2-40B4-BE49-F238E27FC236}">
                <a16:creationId xmlns:a16="http://schemas.microsoft.com/office/drawing/2014/main" id="{978850E9-4B7A-1927-92C6-C1D5305DB07C}"/>
              </a:ext>
            </a:extLst>
          </p:cNvPr>
          <p:cNvSpPr>
            <a:spLocks noGrp="1"/>
          </p:cNvSpPr>
          <p:nvPr>
            <p:ph type="sldNum" sz="quarter" idx="12"/>
          </p:nvPr>
        </p:nvSpPr>
        <p:spPr/>
        <p:txBody>
          <a:bodyPr/>
          <a:lstStyle/>
          <a:p>
            <a:fld id="{EE78E8B4-5C77-7846-9A5E-F1E2DEA445DC}" type="slidenum">
              <a:rPr lang="en-US" smtClean="0"/>
              <a:t>12</a:t>
            </a:fld>
            <a:endParaRPr lang="en-US" dirty="0"/>
          </a:p>
        </p:txBody>
      </p:sp>
      <p:pic>
        <p:nvPicPr>
          <p:cNvPr id="9" name="Picture 2">
            <a:extLst>
              <a:ext uri="{FF2B5EF4-FFF2-40B4-BE49-F238E27FC236}">
                <a16:creationId xmlns:a16="http://schemas.microsoft.com/office/drawing/2014/main" id="{A3A19806-0C5E-8E69-5E70-15A2F75D8B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60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9D4DE-E8C6-255F-9D61-91C09B3A14A6}"/>
              </a:ext>
            </a:extLst>
          </p:cNvPr>
          <p:cNvPicPr>
            <a:picLocks noChangeAspect="1"/>
          </p:cNvPicPr>
          <p:nvPr/>
        </p:nvPicPr>
        <p:blipFill>
          <a:blip r:embed="rId2"/>
          <a:srcRect/>
          <a:stretch/>
        </p:blipFill>
        <p:spPr>
          <a:xfrm rot="5400000">
            <a:off x="1353143" y="838162"/>
            <a:ext cx="4347654" cy="4473903"/>
          </a:xfrm>
          <a:prstGeom prst="rect">
            <a:avLst/>
          </a:prstGeom>
        </p:spPr>
      </p:pic>
      <p:sp>
        <p:nvSpPr>
          <p:cNvPr id="2" name="TextBox 1">
            <a:extLst>
              <a:ext uri="{FF2B5EF4-FFF2-40B4-BE49-F238E27FC236}">
                <a16:creationId xmlns:a16="http://schemas.microsoft.com/office/drawing/2014/main" id="{9D7B3E5B-AFBF-21F3-5F42-A5B845963F1B}"/>
              </a:ext>
            </a:extLst>
          </p:cNvPr>
          <p:cNvSpPr txBox="1"/>
          <p:nvPr/>
        </p:nvSpPr>
        <p:spPr>
          <a:xfrm>
            <a:off x="0" y="-34413"/>
            <a:ext cx="7053943" cy="646331"/>
          </a:xfrm>
          <a:prstGeom prst="rect">
            <a:avLst/>
          </a:prstGeom>
          <a:noFill/>
        </p:spPr>
        <p:txBody>
          <a:bodyPr wrap="square" rtlCol="0">
            <a:spAutoFit/>
          </a:bodyPr>
          <a:lstStyle/>
          <a:p>
            <a:r>
              <a:rPr lang="en-US" sz="3600" b="1" dirty="0"/>
              <a:t>Energy Dependence</a:t>
            </a:r>
            <a:endParaRPr lang="en-US" sz="3600" b="1" baseline="-25000" dirty="0">
              <a:latin typeface="+mj-lt"/>
            </a:endParaRPr>
          </a:p>
        </p:txBody>
      </p:sp>
      <p:cxnSp>
        <p:nvCxnSpPr>
          <p:cNvPr id="3" name="Straight Connector 2">
            <a:extLst>
              <a:ext uri="{FF2B5EF4-FFF2-40B4-BE49-F238E27FC236}">
                <a16:creationId xmlns:a16="http://schemas.microsoft.com/office/drawing/2014/main" id="{023448D0-51DF-38FD-7492-3D3C5FCF3F8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Chart, histogram&#10;&#10;Description automatically generated">
            <a:extLst>
              <a:ext uri="{FF2B5EF4-FFF2-40B4-BE49-F238E27FC236}">
                <a16:creationId xmlns:a16="http://schemas.microsoft.com/office/drawing/2014/main" id="{E84D2FC3-2835-E827-8B48-868242C1D79C}"/>
              </a:ext>
            </a:extLst>
          </p:cNvPr>
          <p:cNvPicPr>
            <a:picLocks noChangeAspect="1"/>
          </p:cNvPicPr>
          <p:nvPr/>
        </p:nvPicPr>
        <p:blipFill>
          <a:blip r:embed="rId3"/>
          <a:stretch>
            <a:fillRect/>
          </a:stretch>
        </p:blipFill>
        <p:spPr>
          <a:xfrm>
            <a:off x="6428080" y="1071641"/>
            <a:ext cx="4252978" cy="4067509"/>
          </a:xfrm>
          <a:prstGeom prst="rect">
            <a:avLst/>
          </a:prstGeom>
        </p:spPr>
      </p:pic>
      <p:sp>
        <p:nvSpPr>
          <p:cNvPr id="13" name="TextBox 12">
            <a:extLst>
              <a:ext uri="{FF2B5EF4-FFF2-40B4-BE49-F238E27FC236}">
                <a16:creationId xmlns:a16="http://schemas.microsoft.com/office/drawing/2014/main" id="{0FCD610B-6E46-509C-0B6A-17237BA6D1D8}"/>
              </a:ext>
            </a:extLst>
          </p:cNvPr>
          <p:cNvSpPr txBox="1"/>
          <p:nvPr/>
        </p:nvSpPr>
        <p:spPr>
          <a:xfrm>
            <a:off x="70440" y="5569579"/>
            <a:ext cx="12051120" cy="49866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Strong in-medium suppression for D</a:t>
            </a:r>
            <a:r>
              <a:rPr lang="en-US" sz="2000" baseline="30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-tagged jets at low </a:t>
            </a:r>
            <a:r>
              <a:rPr lang="en-US" sz="2000" dirty="0" err="1">
                <a:latin typeface="Times New Roman" panose="02020603050405020304" pitchFamily="18" charset="0"/>
                <a:cs typeface="Times New Roman" panose="02020603050405020304" pitchFamily="18" charset="0"/>
              </a:rPr>
              <a:t>p</a:t>
            </a:r>
            <a:r>
              <a:rPr lang="en-US" sz="2000" baseline="-25000" dirty="0" err="1">
                <a:latin typeface="Times New Roman" panose="02020603050405020304" pitchFamily="18" charset="0"/>
                <a:cs typeface="Times New Roman" panose="02020603050405020304" pitchFamily="18" charset="0"/>
              </a:rPr>
              <a:t>T,jet</a:t>
            </a:r>
            <a:r>
              <a:rPr lang="en-US" sz="2000" baseline="-25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200 GeV from STAR and 5.02 </a:t>
            </a:r>
            <a:r>
              <a:rPr lang="en-US" sz="2000" dirty="0" err="1">
                <a:latin typeface="Times New Roman" panose="02020603050405020304" pitchFamily="18" charset="0"/>
                <a:cs typeface="Times New Roman" panose="02020603050405020304" pitchFamily="18" charset="0"/>
              </a:rPr>
              <a:t>TeV</a:t>
            </a:r>
            <a:r>
              <a:rPr lang="en-US" sz="2000" dirty="0">
                <a:latin typeface="Times New Roman" panose="02020603050405020304" pitchFamily="18" charset="0"/>
                <a:cs typeface="Times New Roman" panose="02020603050405020304" pitchFamily="18" charset="0"/>
              </a:rPr>
              <a:t> from ALICE </a:t>
            </a:r>
            <a:endParaRPr lang="en-US" sz="2000" baseline="-250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323B64A-06C6-138A-F3A7-7863DCF804D1}"/>
              </a:ext>
            </a:extLst>
          </p:cNvPr>
          <p:cNvSpPr txBox="1"/>
          <p:nvPr/>
        </p:nvSpPr>
        <p:spPr>
          <a:xfrm>
            <a:off x="8621252" y="5127742"/>
            <a:ext cx="1967206"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ALICE,</a:t>
            </a:r>
            <a:r>
              <a:rPr lang="en-US" sz="1400" dirty="0"/>
              <a:t> arXiv:2208.10908</a:t>
            </a:r>
          </a:p>
        </p:txBody>
      </p:sp>
      <p:pic>
        <p:nvPicPr>
          <p:cNvPr id="20" name="Picture 2">
            <a:extLst>
              <a:ext uri="{FF2B5EF4-FFF2-40B4-BE49-F238E27FC236}">
                <a16:creationId xmlns:a16="http://schemas.microsoft.com/office/drawing/2014/main" id="{9CF286D0-D9D9-54CA-6A98-4FFD6F1E4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B56BF552-7072-1D9A-93F5-E3DAD882198B}"/>
              </a:ext>
            </a:extLst>
          </p:cNvPr>
          <p:cNvSpPr>
            <a:spLocks noGrp="1"/>
          </p:cNvSpPr>
          <p:nvPr>
            <p:ph type="dt" sz="half" idx="10"/>
          </p:nvPr>
        </p:nvSpPr>
        <p:spPr/>
        <p:txBody>
          <a:bodyPr/>
          <a:lstStyle/>
          <a:p>
            <a:r>
              <a:rPr lang="en-US"/>
              <a:t>October 28, 2022</a:t>
            </a:r>
            <a:endParaRPr lang="en-US" dirty="0"/>
          </a:p>
        </p:txBody>
      </p:sp>
      <p:sp>
        <p:nvSpPr>
          <p:cNvPr id="5" name="Footer Placeholder 4">
            <a:extLst>
              <a:ext uri="{FF2B5EF4-FFF2-40B4-BE49-F238E27FC236}">
                <a16:creationId xmlns:a16="http://schemas.microsoft.com/office/drawing/2014/main" id="{540A9297-D3A1-C91E-E581-7E000A815B6B}"/>
              </a:ext>
            </a:extLst>
          </p:cNvPr>
          <p:cNvSpPr>
            <a:spLocks noGrp="1"/>
          </p:cNvSpPr>
          <p:nvPr>
            <p:ph type="ftr" sz="quarter" idx="11"/>
          </p:nvPr>
        </p:nvSpPr>
        <p:spPr/>
        <p:txBody>
          <a:bodyPr/>
          <a:lstStyle/>
          <a:p>
            <a:r>
              <a:rPr lang="en-US"/>
              <a:t>Diptanil Roy, DNP 2022</a:t>
            </a:r>
            <a:endParaRPr lang="en-US" dirty="0"/>
          </a:p>
        </p:txBody>
      </p:sp>
      <p:sp>
        <p:nvSpPr>
          <p:cNvPr id="6" name="Slide Number Placeholder 5">
            <a:extLst>
              <a:ext uri="{FF2B5EF4-FFF2-40B4-BE49-F238E27FC236}">
                <a16:creationId xmlns:a16="http://schemas.microsoft.com/office/drawing/2014/main" id="{1B140C37-3DDF-F52D-8335-6411793D7615}"/>
              </a:ext>
            </a:extLst>
          </p:cNvPr>
          <p:cNvSpPr>
            <a:spLocks noGrp="1"/>
          </p:cNvSpPr>
          <p:nvPr>
            <p:ph type="sldNum" sz="quarter" idx="12"/>
          </p:nvPr>
        </p:nvSpPr>
        <p:spPr/>
        <p:txBody>
          <a:bodyPr/>
          <a:lstStyle/>
          <a:p>
            <a:fld id="{EE78E8B4-5C77-7846-9A5E-F1E2DEA445DC}" type="slidenum">
              <a:rPr lang="en-US" smtClean="0"/>
              <a:t>13</a:t>
            </a:fld>
            <a:endParaRPr lang="en-US" dirty="0"/>
          </a:p>
        </p:txBody>
      </p:sp>
    </p:spTree>
    <p:extLst>
      <p:ext uri="{BB962C8B-B14F-4D97-AF65-F5344CB8AC3E}">
        <p14:creationId xmlns:p14="http://schemas.microsoft.com/office/powerpoint/2010/main" val="3699199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D66087-95A5-3846-8A9F-02B2583306FC}"/>
              </a:ext>
            </a:extLst>
          </p:cNvPr>
          <p:cNvSpPr txBox="1"/>
          <p:nvPr/>
        </p:nvSpPr>
        <p:spPr>
          <a:xfrm>
            <a:off x="0" y="-6095"/>
            <a:ext cx="9444447" cy="646331"/>
          </a:xfrm>
          <a:prstGeom prst="rect">
            <a:avLst/>
          </a:prstGeom>
          <a:noFill/>
        </p:spPr>
        <p:txBody>
          <a:bodyPr wrap="square" rtlCol="0">
            <a:spAutoFit/>
          </a:bodyPr>
          <a:lstStyle/>
          <a:p>
            <a:r>
              <a:rPr lang="en-US" sz="3600" b="1" dirty="0"/>
              <a:t>Radial Profile of D</a:t>
            </a:r>
            <a:r>
              <a:rPr lang="en-US" sz="3600" b="1" baseline="30000" dirty="0"/>
              <a:t>0</a:t>
            </a:r>
            <a:r>
              <a:rPr lang="en-US" sz="3600" b="1" dirty="0"/>
              <a:t> Mesons in Jets</a:t>
            </a:r>
            <a:endParaRPr lang="en-US" sz="3600" b="1" baseline="-25000" dirty="0">
              <a:latin typeface="+mj-lt"/>
            </a:endParaRPr>
          </a:p>
        </p:txBody>
      </p:sp>
      <p:pic>
        <p:nvPicPr>
          <p:cNvPr id="13" name="Picture 12">
            <a:extLst>
              <a:ext uri="{FF2B5EF4-FFF2-40B4-BE49-F238E27FC236}">
                <a16:creationId xmlns:a16="http://schemas.microsoft.com/office/drawing/2014/main" id="{78C1DF2B-6DD4-6747-A556-5EBF3F5401F1}"/>
              </a:ext>
            </a:extLst>
          </p:cNvPr>
          <p:cNvPicPr>
            <a:picLocks noChangeAspect="1"/>
          </p:cNvPicPr>
          <p:nvPr/>
        </p:nvPicPr>
        <p:blipFill>
          <a:blip r:embed="rId2"/>
          <a:srcRect/>
          <a:stretch/>
        </p:blipFill>
        <p:spPr>
          <a:xfrm rot="5400000">
            <a:off x="6317268" y="761371"/>
            <a:ext cx="4071224" cy="4189445"/>
          </a:xfrm>
          <a:prstGeom prst="rect">
            <a:avLst/>
          </a:prstGeom>
        </p:spPr>
      </p:pic>
      <p:pic>
        <p:nvPicPr>
          <p:cNvPr id="15" name="Picture 14">
            <a:extLst>
              <a:ext uri="{FF2B5EF4-FFF2-40B4-BE49-F238E27FC236}">
                <a16:creationId xmlns:a16="http://schemas.microsoft.com/office/drawing/2014/main" id="{5490A22A-9E1C-CD46-B99B-96189E6D278C}"/>
              </a:ext>
            </a:extLst>
          </p:cNvPr>
          <p:cNvPicPr>
            <a:picLocks noChangeAspect="1"/>
          </p:cNvPicPr>
          <p:nvPr/>
        </p:nvPicPr>
        <p:blipFill>
          <a:blip r:embed="rId3"/>
          <a:srcRect t="457" b="457"/>
          <a:stretch/>
        </p:blipFill>
        <p:spPr>
          <a:xfrm rot="5400000">
            <a:off x="1526995" y="761372"/>
            <a:ext cx="4108808" cy="4189445"/>
          </a:xfrm>
          <a:prstGeom prst="rect">
            <a:avLst/>
          </a:prstGeom>
        </p:spPr>
      </p:pic>
      <p:sp>
        <p:nvSpPr>
          <p:cNvPr id="18" name="TextBox 17">
            <a:extLst>
              <a:ext uri="{FF2B5EF4-FFF2-40B4-BE49-F238E27FC236}">
                <a16:creationId xmlns:a16="http://schemas.microsoft.com/office/drawing/2014/main" id="{F924E682-9A13-384A-85BB-CA8C18AB4A5D}"/>
              </a:ext>
            </a:extLst>
          </p:cNvPr>
          <p:cNvSpPr txBox="1"/>
          <p:nvPr/>
        </p:nvSpPr>
        <p:spPr>
          <a:xfrm>
            <a:off x="524985" y="5100455"/>
            <a:ext cx="11466344" cy="104714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For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T</a:t>
            </a:r>
            <a:r>
              <a:rPr lang="en-US" sz="2200" dirty="0">
                <a:latin typeface="Times New Roman" panose="02020603050405020304" pitchFamily="18" charset="0"/>
                <a:cs typeface="Times New Roman" panose="02020603050405020304" pitchFamily="18" charset="0"/>
              </a:rPr>
              <a:t> &gt; 5 GeV/</a:t>
            </a:r>
            <a:r>
              <a:rPr lang="en-US" sz="2200" i="1" dirty="0">
                <a:latin typeface="Times New Roman" panose="02020603050405020304" pitchFamily="18" charset="0"/>
                <a:cs typeface="Times New Roman" panose="02020603050405020304" pitchFamily="18" charset="0"/>
              </a:rPr>
              <a:t>c</a:t>
            </a:r>
            <a:r>
              <a:rPr lang="en-US" sz="2200" dirty="0">
                <a:latin typeface="Times New Roman" panose="02020603050405020304" pitchFamily="18" charset="0"/>
                <a:cs typeface="Times New Roman" panose="02020603050405020304" pitchFamily="18" charset="0"/>
              </a:rPr>
              <a:t>, the ratio of radial distributions is consistent with unity within uncertainties</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Extending the analysis to lower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kinematics to further study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diffusion</a:t>
            </a:r>
          </a:p>
        </p:txBody>
      </p:sp>
      <p:pic>
        <p:nvPicPr>
          <p:cNvPr id="26" name="Picture 25">
            <a:extLst>
              <a:ext uri="{FF2B5EF4-FFF2-40B4-BE49-F238E27FC236}">
                <a16:creationId xmlns:a16="http://schemas.microsoft.com/office/drawing/2014/main" id="{B574C8F7-C8DF-0340-A2D5-4944D1B5A6B1}"/>
              </a:ext>
            </a:extLst>
          </p:cNvPr>
          <p:cNvPicPr>
            <a:picLocks noChangeAspect="1"/>
          </p:cNvPicPr>
          <p:nvPr/>
        </p:nvPicPr>
        <p:blipFill>
          <a:blip r:embed="rId4"/>
          <a:srcRect t="184" b="184"/>
          <a:stretch/>
        </p:blipFill>
        <p:spPr>
          <a:xfrm>
            <a:off x="10907877" y="2051417"/>
            <a:ext cx="1294621" cy="1705223"/>
          </a:xfrm>
          <a:prstGeom prst="rect">
            <a:avLst/>
          </a:prstGeom>
        </p:spPr>
      </p:pic>
      <p:cxnSp>
        <p:nvCxnSpPr>
          <p:cNvPr id="30" name="Straight Connector 29">
            <a:extLst>
              <a:ext uri="{FF2B5EF4-FFF2-40B4-BE49-F238E27FC236}">
                <a16:creationId xmlns:a16="http://schemas.microsoft.com/office/drawing/2014/main" id="{58970C9F-9B5E-BC4B-A637-D333ED203817}"/>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FD4BC5C-FF46-AE42-ADBD-8E84888A096E}"/>
              </a:ext>
            </a:extLst>
          </p:cNvPr>
          <p:cNvSpPr txBox="1"/>
          <p:nvPr/>
        </p:nvSpPr>
        <p:spPr>
          <a:xfrm>
            <a:off x="4236699" y="1626703"/>
            <a:ext cx="223138" cy="276999"/>
          </a:xfrm>
          <a:prstGeom prst="rect">
            <a:avLst/>
          </a:prstGeom>
          <a:noFill/>
        </p:spPr>
        <p:txBody>
          <a:bodyPr wrap="none" rtlCol="0">
            <a:spAutoFit/>
          </a:bodyPr>
          <a:lstStyle/>
          <a:p>
            <a:r>
              <a:rPr lang="en-US" sz="1200" dirty="0">
                <a:solidFill>
                  <a:schemeClr val="bg1"/>
                </a:solidFill>
              </a:rPr>
              <a:t>.</a:t>
            </a:r>
          </a:p>
        </p:txBody>
      </p:sp>
      <p:sp>
        <p:nvSpPr>
          <p:cNvPr id="2" name="Date Placeholder 1">
            <a:extLst>
              <a:ext uri="{FF2B5EF4-FFF2-40B4-BE49-F238E27FC236}">
                <a16:creationId xmlns:a16="http://schemas.microsoft.com/office/drawing/2014/main" id="{68065761-4A63-AC96-615E-8A11EAF73BA5}"/>
              </a:ext>
            </a:extLst>
          </p:cNvPr>
          <p:cNvSpPr>
            <a:spLocks noGrp="1"/>
          </p:cNvSpPr>
          <p:nvPr>
            <p:ph type="dt" sz="half" idx="10"/>
          </p:nvPr>
        </p:nvSpPr>
        <p:spPr/>
        <p:txBody>
          <a:bodyPr/>
          <a:lstStyle/>
          <a:p>
            <a:r>
              <a:rPr lang="en-US"/>
              <a:t>October 28, 2022</a:t>
            </a:r>
            <a:endParaRPr lang="en-US" dirty="0"/>
          </a:p>
        </p:txBody>
      </p:sp>
      <p:sp>
        <p:nvSpPr>
          <p:cNvPr id="8" name="Footer Placeholder 7">
            <a:extLst>
              <a:ext uri="{FF2B5EF4-FFF2-40B4-BE49-F238E27FC236}">
                <a16:creationId xmlns:a16="http://schemas.microsoft.com/office/drawing/2014/main" id="{8BDBE270-AF98-6A98-7E4D-9F459E17B911}"/>
              </a:ext>
            </a:extLst>
          </p:cNvPr>
          <p:cNvSpPr>
            <a:spLocks noGrp="1"/>
          </p:cNvSpPr>
          <p:nvPr>
            <p:ph type="ftr" sz="quarter" idx="11"/>
          </p:nvPr>
        </p:nvSpPr>
        <p:spPr/>
        <p:txBody>
          <a:bodyPr/>
          <a:lstStyle/>
          <a:p>
            <a:r>
              <a:rPr lang="en-US"/>
              <a:t>Diptanil Roy, DNP 2022</a:t>
            </a:r>
            <a:endParaRPr lang="en-US" dirty="0"/>
          </a:p>
        </p:txBody>
      </p:sp>
      <p:sp>
        <p:nvSpPr>
          <p:cNvPr id="9" name="Slide Number Placeholder 8">
            <a:extLst>
              <a:ext uri="{FF2B5EF4-FFF2-40B4-BE49-F238E27FC236}">
                <a16:creationId xmlns:a16="http://schemas.microsoft.com/office/drawing/2014/main" id="{0060808D-6868-C0B4-6D33-8C48975F7EEA}"/>
              </a:ext>
            </a:extLst>
          </p:cNvPr>
          <p:cNvSpPr>
            <a:spLocks noGrp="1"/>
          </p:cNvSpPr>
          <p:nvPr>
            <p:ph type="sldNum" sz="quarter" idx="12"/>
          </p:nvPr>
        </p:nvSpPr>
        <p:spPr/>
        <p:txBody>
          <a:bodyPr/>
          <a:lstStyle/>
          <a:p>
            <a:fld id="{EE78E8B4-5C77-7846-9A5E-F1E2DEA445DC}" type="slidenum">
              <a:rPr lang="en-US" smtClean="0"/>
              <a:t>14</a:t>
            </a:fld>
            <a:endParaRPr lang="en-US" dirty="0"/>
          </a:p>
        </p:txBody>
      </p:sp>
      <p:pic>
        <p:nvPicPr>
          <p:cNvPr id="10" name="Picture 2">
            <a:extLst>
              <a:ext uri="{FF2B5EF4-FFF2-40B4-BE49-F238E27FC236}">
                <a16:creationId xmlns:a16="http://schemas.microsoft.com/office/drawing/2014/main" id="{A580C422-D6DC-4365-BE3B-B2C73F275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63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B3E5B-AFBF-21F3-5F42-A5B845963F1B}"/>
              </a:ext>
            </a:extLst>
          </p:cNvPr>
          <p:cNvSpPr txBox="1"/>
          <p:nvPr/>
        </p:nvSpPr>
        <p:spPr>
          <a:xfrm>
            <a:off x="0" y="-34413"/>
            <a:ext cx="7053943" cy="646331"/>
          </a:xfrm>
          <a:prstGeom prst="rect">
            <a:avLst/>
          </a:prstGeom>
          <a:noFill/>
        </p:spPr>
        <p:txBody>
          <a:bodyPr wrap="square" rtlCol="0">
            <a:spAutoFit/>
          </a:bodyPr>
          <a:lstStyle/>
          <a:p>
            <a:r>
              <a:rPr lang="en-US" sz="3600" b="1" dirty="0"/>
              <a:t>Energy Dependence</a:t>
            </a:r>
            <a:endParaRPr lang="en-US" sz="3600" b="1" baseline="-25000" dirty="0">
              <a:latin typeface="+mj-lt"/>
            </a:endParaRPr>
          </a:p>
        </p:txBody>
      </p:sp>
      <p:cxnSp>
        <p:nvCxnSpPr>
          <p:cNvPr id="3" name="Straight Connector 2">
            <a:extLst>
              <a:ext uri="{FF2B5EF4-FFF2-40B4-BE49-F238E27FC236}">
                <a16:creationId xmlns:a16="http://schemas.microsoft.com/office/drawing/2014/main" id="{023448D0-51DF-38FD-7492-3D3C5FCF3F8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FCD610B-6E46-509C-0B6A-17237BA6D1D8}"/>
              </a:ext>
            </a:extLst>
          </p:cNvPr>
          <p:cNvSpPr txBox="1"/>
          <p:nvPr/>
        </p:nvSpPr>
        <p:spPr>
          <a:xfrm>
            <a:off x="933783" y="5418065"/>
            <a:ext cx="10331803" cy="85183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750" dirty="0">
                <a:latin typeface="Times New Roman" panose="02020603050405020304" pitchFamily="18" charset="0"/>
                <a:cs typeface="Times New Roman" panose="02020603050405020304" pitchFamily="18" charset="0"/>
              </a:rPr>
              <a:t>No strong diffusion, within uncertainty, seen at 200 GeV from STAR for D</a:t>
            </a:r>
            <a:r>
              <a:rPr lang="en-US" sz="1750" baseline="30000" dirty="0">
                <a:latin typeface="Times New Roman" panose="02020603050405020304" pitchFamily="18" charset="0"/>
                <a:cs typeface="Times New Roman" panose="02020603050405020304" pitchFamily="18" charset="0"/>
              </a:rPr>
              <a:t>0</a:t>
            </a:r>
            <a:r>
              <a:rPr lang="en-US" sz="1750" dirty="0">
                <a:latin typeface="Times New Roman" panose="02020603050405020304" pitchFamily="18" charset="0"/>
                <a:cs typeface="Times New Roman" panose="02020603050405020304" pitchFamily="18" charset="0"/>
              </a:rPr>
              <a:t> </a:t>
            </a:r>
            <a:r>
              <a:rPr lang="en-US" sz="1750" i="1" dirty="0" err="1">
                <a:latin typeface="Times New Roman" panose="02020603050405020304" pitchFamily="18" charset="0"/>
                <a:cs typeface="Times New Roman" panose="02020603050405020304" pitchFamily="18" charset="0"/>
              </a:rPr>
              <a:t>p</a:t>
            </a:r>
            <a:r>
              <a:rPr lang="en-US" sz="1750" baseline="-25000" dirty="0" err="1">
                <a:latin typeface="Times New Roman" panose="02020603050405020304" pitchFamily="18" charset="0"/>
                <a:cs typeface="Times New Roman" panose="02020603050405020304" pitchFamily="18" charset="0"/>
              </a:rPr>
              <a:t>T</a:t>
            </a:r>
            <a:r>
              <a:rPr lang="en-US" sz="1750" baseline="-25000" dirty="0">
                <a:latin typeface="Times New Roman" panose="02020603050405020304" pitchFamily="18" charset="0"/>
                <a:cs typeface="Times New Roman" panose="02020603050405020304" pitchFamily="18" charset="0"/>
              </a:rPr>
              <a:t> </a:t>
            </a:r>
            <a:r>
              <a:rPr lang="en-US" sz="1750" dirty="0">
                <a:latin typeface="Times New Roman" panose="02020603050405020304" pitchFamily="18" charset="0"/>
                <a:cs typeface="Times New Roman" panose="02020603050405020304" pitchFamily="18" charset="0"/>
              </a:rPr>
              <a:t>&gt; 5 GeV/c and </a:t>
            </a:r>
            <a:r>
              <a:rPr lang="en-US" sz="1750" dirty="0" err="1">
                <a:latin typeface="Times New Roman" panose="02020603050405020304" pitchFamily="18" charset="0"/>
                <a:cs typeface="Times New Roman" panose="02020603050405020304" pitchFamily="18" charset="0"/>
              </a:rPr>
              <a:t>p</a:t>
            </a:r>
            <a:r>
              <a:rPr lang="en-US" sz="1750" baseline="-25000" dirty="0" err="1">
                <a:latin typeface="Times New Roman" panose="02020603050405020304" pitchFamily="18" charset="0"/>
                <a:cs typeface="Times New Roman" panose="02020603050405020304" pitchFamily="18" charset="0"/>
              </a:rPr>
              <a:t>T,Jet</a:t>
            </a:r>
            <a:r>
              <a:rPr lang="en-US" sz="1750" dirty="0">
                <a:latin typeface="Times New Roman" panose="02020603050405020304" pitchFamily="18" charset="0"/>
                <a:cs typeface="Times New Roman" panose="02020603050405020304" pitchFamily="18" charset="0"/>
              </a:rPr>
              <a:t> &gt; 5 GeV/c</a:t>
            </a:r>
            <a:endParaRPr lang="en-US" sz="1750" baseline="-25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750" dirty="0">
                <a:latin typeface="Times New Roman" panose="02020603050405020304" pitchFamily="18" charset="0"/>
                <a:cs typeface="Times New Roman" panose="02020603050405020304" pitchFamily="18" charset="0"/>
              </a:rPr>
              <a:t>Hint of diffusion observed at 5.02 </a:t>
            </a:r>
            <a:r>
              <a:rPr lang="en-US" sz="1750" dirty="0" err="1">
                <a:latin typeface="Times New Roman" panose="02020603050405020304" pitchFamily="18" charset="0"/>
                <a:cs typeface="Times New Roman" panose="02020603050405020304" pitchFamily="18" charset="0"/>
              </a:rPr>
              <a:t>TeV</a:t>
            </a:r>
            <a:r>
              <a:rPr lang="en-US" sz="1750" dirty="0">
                <a:latin typeface="Times New Roman" panose="02020603050405020304" pitchFamily="18" charset="0"/>
                <a:cs typeface="Times New Roman" panose="02020603050405020304" pitchFamily="18" charset="0"/>
              </a:rPr>
              <a:t> from CMS for 4 &lt; D</a:t>
            </a:r>
            <a:r>
              <a:rPr lang="en-US" sz="1750" baseline="30000" dirty="0">
                <a:latin typeface="Times New Roman" panose="02020603050405020304" pitchFamily="18" charset="0"/>
                <a:cs typeface="Times New Roman" panose="02020603050405020304" pitchFamily="18" charset="0"/>
              </a:rPr>
              <a:t>0</a:t>
            </a:r>
            <a:r>
              <a:rPr lang="en-US" sz="1750" dirty="0">
                <a:latin typeface="Times New Roman" panose="02020603050405020304" pitchFamily="18" charset="0"/>
                <a:cs typeface="Times New Roman" panose="02020603050405020304" pitchFamily="18" charset="0"/>
              </a:rPr>
              <a:t> </a:t>
            </a:r>
            <a:r>
              <a:rPr lang="en-US" sz="1750" i="1" dirty="0" err="1">
                <a:latin typeface="Times New Roman" panose="02020603050405020304" pitchFamily="18" charset="0"/>
                <a:cs typeface="Times New Roman" panose="02020603050405020304" pitchFamily="18" charset="0"/>
              </a:rPr>
              <a:t>p</a:t>
            </a:r>
            <a:r>
              <a:rPr lang="en-US" sz="1750" baseline="-25000" dirty="0" err="1">
                <a:latin typeface="Times New Roman" panose="02020603050405020304" pitchFamily="18" charset="0"/>
                <a:cs typeface="Times New Roman" panose="02020603050405020304" pitchFamily="18" charset="0"/>
              </a:rPr>
              <a:t>T</a:t>
            </a:r>
            <a:r>
              <a:rPr lang="en-US" sz="1750" baseline="-25000" dirty="0">
                <a:latin typeface="Times New Roman" panose="02020603050405020304" pitchFamily="18" charset="0"/>
                <a:cs typeface="Times New Roman" panose="02020603050405020304" pitchFamily="18" charset="0"/>
              </a:rPr>
              <a:t> </a:t>
            </a:r>
            <a:r>
              <a:rPr lang="en-US" sz="1750" dirty="0">
                <a:latin typeface="Times New Roman" panose="02020603050405020304" pitchFamily="18" charset="0"/>
                <a:cs typeface="Times New Roman" panose="02020603050405020304" pitchFamily="18" charset="0"/>
              </a:rPr>
              <a:t>&lt; 20 GeV/c and </a:t>
            </a:r>
            <a:r>
              <a:rPr lang="en-US" sz="1750" dirty="0" err="1">
                <a:latin typeface="Times New Roman" panose="02020603050405020304" pitchFamily="18" charset="0"/>
                <a:cs typeface="Times New Roman" panose="02020603050405020304" pitchFamily="18" charset="0"/>
              </a:rPr>
              <a:t>p</a:t>
            </a:r>
            <a:r>
              <a:rPr lang="en-US" sz="1750" baseline="-25000" dirty="0" err="1">
                <a:latin typeface="Times New Roman" panose="02020603050405020304" pitchFamily="18" charset="0"/>
                <a:cs typeface="Times New Roman" panose="02020603050405020304" pitchFamily="18" charset="0"/>
              </a:rPr>
              <a:t>T,Jet</a:t>
            </a:r>
            <a:r>
              <a:rPr lang="en-US" sz="1750" dirty="0">
                <a:latin typeface="Times New Roman" panose="02020603050405020304" pitchFamily="18" charset="0"/>
                <a:cs typeface="Times New Roman" panose="02020603050405020304" pitchFamily="18" charset="0"/>
              </a:rPr>
              <a:t> &gt; 60 GeV/c</a:t>
            </a:r>
          </a:p>
        </p:txBody>
      </p:sp>
      <p:pic>
        <p:nvPicPr>
          <p:cNvPr id="4" name="Picture 3">
            <a:extLst>
              <a:ext uri="{FF2B5EF4-FFF2-40B4-BE49-F238E27FC236}">
                <a16:creationId xmlns:a16="http://schemas.microsoft.com/office/drawing/2014/main" id="{2BCE4E15-00C9-159F-F232-F84CCB152A16}"/>
              </a:ext>
            </a:extLst>
          </p:cNvPr>
          <p:cNvPicPr>
            <a:picLocks noChangeAspect="1"/>
          </p:cNvPicPr>
          <p:nvPr/>
        </p:nvPicPr>
        <p:blipFill>
          <a:blip r:embed="rId2"/>
          <a:srcRect/>
          <a:stretch/>
        </p:blipFill>
        <p:spPr>
          <a:xfrm rot="5400000">
            <a:off x="1763553" y="1136451"/>
            <a:ext cx="4071224" cy="4189445"/>
          </a:xfrm>
          <a:prstGeom prst="rect">
            <a:avLst/>
          </a:prstGeom>
        </p:spPr>
      </p:pic>
      <p:pic>
        <p:nvPicPr>
          <p:cNvPr id="5" name="Picture 4">
            <a:extLst>
              <a:ext uri="{FF2B5EF4-FFF2-40B4-BE49-F238E27FC236}">
                <a16:creationId xmlns:a16="http://schemas.microsoft.com/office/drawing/2014/main" id="{C2EBA3B4-54FF-1576-087F-18C38E19F04F}"/>
              </a:ext>
            </a:extLst>
          </p:cNvPr>
          <p:cNvPicPr>
            <a:picLocks noChangeAspect="1"/>
          </p:cNvPicPr>
          <p:nvPr/>
        </p:nvPicPr>
        <p:blipFill rotWithShape="1">
          <a:blip r:embed="rId3"/>
          <a:srcRect l="1503" t="924" r="50312" b="-924"/>
          <a:stretch/>
        </p:blipFill>
        <p:spPr>
          <a:xfrm>
            <a:off x="6331060" y="677147"/>
            <a:ext cx="3644680" cy="4696675"/>
          </a:xfrm>
          <a:prstGeom prst="rect">
            <a:avLst/>
          </a:prstGeom>
        </p:spPr>
      </p:pic>
      <p:sp>
        <p:nvSpPr>
          <p:cNvPr id="6" name="TextBox 5">
            <a:extLst>
              <a:ext uri="{FF2B5EF4-FFF2-40B4-BE49-F238E27FC236}">
                <a16:creationId xmlns:a16="http://schemas.microsoft.com/office/drawing/2014/main" id="{C49A2002-6C33-B824-FAF1-FA38BCC7976E}"/>
              </a:ext>
            </a:extLst>
          </p:cNvPr>
          <p:cNvSpPr txBox="1"/>
          <p:nvPr/>
        </p:nvSpPr>
        <p:spPr>
          <a:xfrm>
            <a:off x="8761942" y="390590"/>
            <a:ext cx="3199896" cy="307777"/>
          </a:xfrm>
          <a:prstGeom prst="rect">
            <a:avLst/>
          </a:prstGeom>
          <a:noFill/>
          <a:ln>
            <a:solidFill>
              <a:schemeClr val="accent2">
                <a:hueOff val="-727682"/>
                <a:satOff val="-41964"/>
                <a:lumOff val="4314"/>
              </a:schemeClr>
            </a:solidFill>
          </a:ln>
        </p:spPr>
        <p:txBody>
          <a:bodyPr wrap="square" rtlCol="0">
            <a:spAutoFit/>
          </a:bodyPr>
          <a:lstStyle/>
          <a:p>
            <a:pPr algn="ctr"/>
            <a:r>
              <a:rPr lang="en-US" sz="1400" b="1" dirty="0"/>
              <a:t>CMS,</a:t>
            </a:r>
            <a:r>
              <a:rPr lang="en-US" sz="1400" dirty="0"/>
              <a:t> Phys. Rev. Lett. 125 (2020) 102001</a:t>
            </a:r>
          </a:p>
        </p:txBody>
      </p:sp>
      <p:pic>
        <p:nvPicPr>
          <p:cNvPr id="10" name="Picture 2">
            <a:extLst>
              <a:ext uri="{FF2B5EF4-FFF2-40B4-BE49-F238E27FC236}">
                <a16:creationId xmlns:a16="http://schemas.microsoft.com/office/drawing/2014/main" id="{C59DC2BA-1F6C-0C6C-0455-6271E6802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A1AE0668-FF42-40DE-19D7-AE04D0AC5CB3}"/>
              </a:ext>
            </a:extLst>
          </p:cNvPr>
          <p:cNvSpPr>
            <a:spLocks noGrp="1"/>
          </p:cNvSpPr>
          <p:nvPr>
            <p:ph type="dt" sz="half" idx="10"/>
          </p:nvPr>
        </p:nvSpPr>
        <p:spPr/>
        <p:txBody>
          <a:bodyPr/>
          <a:lstStyle/>
          <a:p>
            <a:r>
              <a:rPr lang="en-US"/>
              <a:t>October 28, 2022</a:t>
            </a:r>
            <a:endParaRPr lang="en-US" dirty="0"/>
          </a:p>
        </p:txBody>
      </p:sp>
      <p:sp>
        <p:nvSpPr>
          <p:cNvPr id="9" name="Footer Placeholder 8">
            <a:extLst>
              <a:ext uri="{FF2B5EF4-FFF2-40B4-BE49-F238E27FC236}">
                <a16:creationId xmlns:a16="http://schemas.microsoft.com/office/drawing/2014/main" id="{D0BBF579-F50A-B255-45BA-A7BEC9AF9F4E}"/>
              </a:ext>
            </a:extLst>
          </p:cNvPr>
          <p:cNvSpPr>
            <a:spLocks noGrp="1"/>
          </p:cNvSpPr>
          <p:nvPr>
            <p:ph type="ftr" sz="quarter" idx="11"/>
          </p:nvPr>
        </p:nvSpPr>
        <p:spPr/>
        <p:txBody>
          <a:bodyPr/>
          <a:lstStyle/>
          <a:p>
            <a:r>
              <a:rPr lang="en-US"/>
              <a:t>Diptanil Roy, DNP 2022</a:t>
            </a:r>
            <a:endParaRPr lang="en-US" dirty="0"/>
          </a:p>
        </p:txBody>
      </p:sp>
      <p:sp>
        <p:nvSpPr>
          <p:cNvPr id="14" name="Slide Number Placeholder 13">
            <a:extLst>
              <a:ext uri="{FF2B5EF4-FFF2-40B4-BE49-F238E27FC236}">
                <a16:creationId xmlns:a16="http://schemas.microsoft.com/office/drawing/2014/main" id="{AE1CE790-6566-527D-C199-083BD472930B}"/>
              </a:ext>
            </a:extLst>
          </p:cNvPr>
          <p:cNvSpPr>
            <a:spLocks noGrp="1"/>
          </p:cNvSpPr>
          <p:nvPr>
            <p:ph type="sldNum" sz="quarter" idx="12"/>
          </p:nvPr>
        </p:nvSpPr>
        <p:spPr/>
        <p:txBody>
          <a:bodyPr/>
          <a:lstStyle/>
          <a:p>
            <a:fld id="{EE78E8B4-5C77-7846-9A5E-F1E2DEA445DC}" type="slidenum">
              <a:rPr lang="en-US" smtClean="0"/>
              <a:t>15</a:t>
            </a:fld>
            <a:endParaRPr lang="en-US" dirty="0"/>
          </a:p>
        </p:txBody>
      </p:sp>
    </p:spTree>
    <p:extLst>
      <p:ext uri="{BB962C8B-B14F-4D97-AF65-F5344CB8AC3E}">
        <p14:creationId xmlns:p14="http://schemas.microsoft.com/office/powerpoint/2010/main" val="4266951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86B5BC-9BBA-D144-A549-87526D4E8018}"/>
              </a:ext>
            </a:extLst>
          </p:cNvPr>
          <p:cNvPicPr>
            <a:picLocks noChangeAspect="1"/>
          </p:cNvPicPr>
          <p:nvPr/>
        </p:nvPicPr>
        <p:blipFill>
          <a:blip r:embed="rId2"/>
          <a:srcRect/>
          <a:stretch/>
        </p:blipFill>
        <p:spPr>
          <a:xfrm rot="5400000">
            <a:off x="8438404" y="2966801"/>
            <a:ext cx="3351332" cy="3448649"/>
          </a:xfrm>
          <a:prstGeom prst="rect">
            <a:avLst/>
          </a:prstGeom>
        </p:spPr>
      </p:pic>
      <p:sp>
        <p:nvSpPr>
          <p:cNvPr id="2" name="TextBox 1">
            <a:extLst>
              <a:ext uri="{FF2B5EF4-FFF2-40B4-BE49-F238E27FC236}">
                <a16:creationId xmlns:a16="http://schemas.microsoft.com/office/drawing/2014/main" id="{1E174F49-DD16-F644-8C2D-342E553A8E17}"/>
              </a:ext>
            </a:extLst>
          </p:cNvPr>
          <p:cNvSpPr txBox="1"/>
          <p:nvPr/>
        </p:nvSpPr>
        <p:spPr>
          <a:xfrm>
            <a:off x="-2" y="-5835"/>
            <a:ext cx="9444447" cy="646331"/>
          </a:xfrm>
          <a:prstGeom prst="rect">
            <a:avLst/>
          </a:prstGeom>
          <a:noFill/>
        </p:spPr>
        <p:txBody>
          <a:bodyPr wrap="square" rtlCol="0">
            <a:spAutoFit/>
          </a:bodyPr>
          <a:lstStyle/>
          <a:p>
            <a:r>
              <a:rPr lang="en-US" sz="3600" b="1" dirty="0"/>
              <a:t>Summary</a:t>
            </a:r>
            <a:endParaRPr lang="en-US" sz="3600" b="1" baseline="-25000" dirty="0">
              <a:latin typeface="+mj-lt"/>
            </a:endParaRPr>
          </a:p>
        </p:txBody>
      </p:sp>
      <p:sp>
        <p:nvSpPr>
          <p:cNvPr id="3" name="TextBox 2">
            <a:extLst>
              <a:ext uri="{FF2B5EF4-FFF2-40B4-BE49-F238E27FC236}">
                <a16:creationId xmlns:a16="http://schemas.microsoft.com/office/drawing/2014/main" id="{258D52DB-1FCB-D941-8A62-4DFFFFE3B341}"/>
              </a:ext>
            </a:extLst>
          </p:cNvPr>
          <p:cNvSpPr txBox="1"/>
          <p:nvPr/>
        </p:nvSpPr>
        <p:spPr>
          <a:xfrm>
            <a:off x="-3" y="814899"/>
            <a:ext cx="8389747" cy="35863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First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 measurement at RHIC energies</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Fragmentation from PYTHIA 8 used for correcting jet momenta and substructure</a:t>
            </a:r>
          </a:p>
          <a:p>
            <a:pPr marL="800100" lvl="1" indent="-342900">
              <a:lnSpc>
                <a:spcPct val="150000"/>
              </a:lnSpc>
              <a:buFont typeface="Wingdings" pitchFamily="2" charset="2"/>
              <a:buChar char="ü"/>
            </a:pPr>
            <a:r>
              <a:rPr lang="en-US" sz="2200" dirty="0">
                <a:latin typeface="Times New Roman" panose="02020603050405020304" pitchFamily="18" charset="0"/>
                <a:cs typeface="Times New Roman" panose="02020603050405020304" pitchFamily="18" charset="0"/>
              </a:rPr>
              <a:t>Spectra for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jets in central and mid-central events are suppressed with respect to peripheral events</a:t>
            </a:r>
            <a:endParaRPr lang="en-US" sz="2200" i="1" dirty="0">
              <a:latin typeface="Times New Roman" panose="02020603050405020304" pitchFamily="18" charset="0"/>
              <a:cs typeface="Times New Roman" panose="02020603050405020304" pitchFamily="18" charset="0"/>
            </a:endParaRPr>
          </a:p>
          <a:p>
            <a:pPr marL="800100" lvl="1" indent="-342900">
              <a:lnSpc>
                <a:spcPct val="150000"/>
              </a:lnSpc>
              <a:buFont typeface="Wingdings" pitchFamily="2" charset="2"/>
              <a:buChar char="ü"/>
            </a:pPr>
            <a:r>
              <a:rPr lang="en-US" sz="2200" dirty="0">
                <a:latin typeface="Times New Roman" panose="02020603050405020304" pitchFamily="18" charset="0"/>
                <a:cs typeface="Times New Roman" panose="02020603050405020304" pitchFamily="18" charset="0"/>
              </a:rPr>
              <a:t>Ratio of radial profiles of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mesons in jets consistent with unity within uncertainties.</a:t>
            </a:r>
          </a:p>
        </p:txBody>
      </p:sp>
      <p:sp>
        <p:nvSpPr>
          <p:cNvPr id="4" name="TextBox 3">
            <a:extLst>
              <a:ext uri="{FF2B5EF4-FFF2-40B4-BE49-F238E27FC236}">
                <a16:creationId xmlns:a16="http://schemas.microsoft.com/office/drawing/2014/main" id="{C8B0194B-D4EC-C740-9432-CEB4E9F3E1E5}"/>
              </a:ext>
            </a:extLst>
          </p:cNvPr>
          <p:cNvSpPr txBox="1"/>
          <p:nvPr/>
        </p:nvSpPr>
        <p:spPr>
          <a:xfrm>
            <a:off x="-3" y="4531654"/>
            <a:ext cx="9444447" cy="646331"/>
          </a:xfrm>
          <a:prstGeom prst="rect">
            <a:avLst/>
          </a:prstGeom>
          <a:noFill/>
        </p:spPr>
        <p:txBody>
          <a:bodyPr wrap="square" rtlCol="0">
            <a:spAutoFit/>
          </a:bodyPr>
          <a:lstStyle/>
          <a:p>
            <a:r>
              <a:rPr lang="en-US" sz="3600" b="1" dirty="0"/>
              <a:t>Outlook</a:t>
            </a:r>
            <a:endParaRPr lang="en-US" sz="3600" b="1" baseline="-25000" dirty="0">
              <a:latin typeface="+mj-lt"/>
            </a:endParaRPr>
          </a:p>
        </p:txBody>
      </p:sp>
      <p:sp>
        <p:nvSpPr>
          <p:cNvPr id="5" name="TextBox 4">
            <a:extLst>
              <a:ext uri="{FF2B5EF4-FFF2-40B4-BE49-F238E27FC236}">
                <a16:creationId xmlns:a16="http://schemas.microsoft.com/office/drawing/2014/main" id="{DD2B915F-9966-7A44-B0BC-51CF653BA2B2}"/>
              </a:ext>
            </a:extLst>
          </p:cNvPr>
          <p:cNvSpPr txBox="1"/>
          <p:nvPr/>
        </p:nvSpPr>
        <p:spPr>
          <a:xfrm>
            <a:off x="-3" y="5178688"/>
            <a:ext cx="8648700" cy="10472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Measure fragmentation function for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-tagged jets in </a:t>
            </a:r>
            <a:r>
              <a:rPr lang="en-US" sz="2200" dirty="0" err="1">
                <a:latin typeface="Times New Roman" panose="02020603050405020304" pitchFamily="18" charset="0"/>
                <a:cs typeface="Times New Roman" panose="02020603050405020304" pitchFamily="18" charset="0"/>
              </a:rPr>
              <a:t>Au+Au</a:t>
            </a:r>
            <a:r>
              <a:rPr lang="en-US" sz="2200" dirty="0">
                <a:latin typeface="Times New Roman" panose="02020603050405020304" pitchFamily="18" charset="0"/>
                <a:cs typeface="Times New Roman" panose="02020603050405020304" pitchFamily="18" charset="0"/>
              </a:rPr>
              <a:t> collisions </a:t>
            </a:r>
          </a:p>
          <a:p>
            <a:pPr marL="285750" indent="-285750">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Extend kinematic reach to low D</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p</a:t>
            </a:r>
            <a:r>
              <a:rPr lang="en-US" sz="2200" baseline="-25000" dirty="0" err="1">
                <a:latin typeface="Times New Roman" panose="02020603050405020304" pitchFamily="18" charset="0"/>
                <a:cs typeface="Times New Roman" panose="02020603050405020304" pitchFamily="18" charset="0"/>
              </a:rPr>
              <a:t>T</a:t>
            </a:r>
            <a:r>
              <a:rPr lang="en-US" sz="2200" baseline="-25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to get closer to charm quark</a:t>
            </a:r>
            <a:r>
              <a:rPr lang="en-US" sz="2200" baseline="30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mass</a:t>
            </a:r>
          </a:p>
        </p:txBody>
      </p:sp>
      <p:pic>
        <p:nvPicPr>
          <p:cNvPr id="6" name="Picture 5">
            <a:extLst>
              <a:ext uri="{FF2B5EF4-FFF2-40B4-BE49-F238E27FC236}">
                <a16:creationId xmlns:a16="http://schemas.microsoft.com/office/drawing/2014/main" id="{400028E2-BFC3-C942-9D4C-268753517ACD}"/>
              </a:ext>
            </a:extLst>
          </p:cNvPr>
          <p:cNvPicPr>
            <a:picLocks noChangeAspect="1"/>
          </p:cNvPicPr>
          <p:nvPr/>
        </p:nvPicPr>
        <p:blipFill rotWithShape="1">
          <a:blip r:embed="rId3"/>
          <a:srcRect l="4884" t="-336" r="480" b="336"/>
          <a:stretch/>
        </p:blipFill>
        <p:spPr>
          <a:xfrm rot="5400000">
            <a:off x="8530405" y="-40244"/>
            <a:ext cx="3114657" cy="3386758"/>
          </a:xfrm>
          <a:prstGeom prst="rect">
            <a:avLst/>
          </a:prstGeom>
        </p:spPr>
      </p:pic>
      <p:cxnSp>
        <p:nvCxnSpPr>
          <p:cNvPr id="15" name="Straight Connector 14">
            <a:extLst>
              <a:ext uri="{FF2B5EF4-FFF2-40B4-BE49-F238E27FC236}">
                <a16:creationId xmlns:a16="http://schemas.microsoft.com/office/drawing/2014/main" id="{EBA68F16-479A-DC49-ACB9-EEFA99B218B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2F59C6-78A0-E14A-9027-365BC3EB7135}"/>
              </a:ext>
            </a:extLst>
          </p:cNvPr>
          <p:cNvCxnSpPr>
            <a:cxnSpLocks/>
          </p:cNvCxnSpPr>
          <p:nvPr/>
        </p:nvCxnSpPr>
        <p:spPr>
          <a:xfrm>
            <a:off x="-5" y="5177985"/>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D3C3B1DA-CC95-1C44-B40A-DAA03A09D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a:extLst>
              <a:ext uri="{FF2B5EF4-FFF2-40B4-BE49-F238E27FC236}">
                <a16:creationId xmlns:a16="http://schemas.microsoft.com/office/drawing/2014/main" id="{D0CF7C4A-EF3E-A211-4515-186AA2F0A6DA}"/>
              </a:ext>
            </a:extLst>
          </p:cNvPr>
          <p:cNvSpPr>
            <a:spLocks noGrp="1"/>
          </p:cNvSpPr>
          <p:nvPr>
            <p:ph type="dt" sz="half" idx="10"/>
          </p:nvPr>
        </p:nvSpPr>
        <p:spPr/>
        <p:txBody>
          <a:bodyPr/>
          <a:lstStyle/>
          <a:p>
            <a:r>
              <a:rPr lang="en-US"/>
              <a:t>October 28, 2022</a:t>
            </a:r>
            <a:endParaRPr lang="en-US" dirty="0"/>
          </a:p>
        </p:txBody>
      </p:sp>
      <p:sp>
        <p:nvSpPr>
          <p:cNvPr id="12" name="Footer Placeholder 11">
            <a:extLst>
              <a:ext uri="{FF2B5EF4-FFF2-40B4-BE49-F238E27FC236}">
                <a16:creationId xmlns:a16="http://schemas.microsoft.com/office/drawing/2014/main" id="{4D2854DA-164A-E563-98A8-DB982896A800}"/>
              </a:ext>
            </a:extLst>
          </p:cNvPr>
          <p:cNvSpPr>
            <a:spLocks noGrp="1"/>
          </p:cNvSpPr>
          <p:nvPr>
            <p:ph type="ftr" sz="quarter" idx="11"/>
          </p:nvPr>
        </p:nvSpPr>
        <p:spPr/>
        <p:txBody>
          <a:bodyPr/>
          <a:lstStyle/>
          <a:p>
            <a:r>
              <a:rPr lang="en-US"/>
              <a:t>Diptanil Roy, DNP 2022</a:t>
            </a:r>
            <a:endParaRPr lang="en-US" dirty="0"/>
          </a:p>
        </p:txBody>
      </p:sp>
      <p:sp>
        <p:nvSpPr>
          <p:cNvPr id="13" name="Slide Number Placeholder 12">
            <a:extLst>
              <a:ext uri="{FF2B5EF4-FFF2-40B4-BE49-F238E27FC236}">
                <a16:creationId xmlns:a16="http://schemas.microsoft.com/office/drawing/2014/main" id="{BB00540C-C57C-FA80-17A5-036BF9C6E177}"/>
              </a:ext>
            </a:extLst>
          </p:cNvPr>
          <p:cNvSpPr>
            <a:spLocks noGrp="1"/>
          </p:cNvSpPr>
          <p:nvPr>
            <p:ph type="sldNum" sz="quarter" idx="12"/>
          </p:nvPr>
        </p:nvSpPr>
        <p:spPr/>
        <p:txBody>
          <a:bodyPr/>
          <a:lstStyle/>
          <a:p>
            <a:fld id="{EE78E8B4-5C77-7846-9A5E-F1E2DEA445DC}" type="slidenum">
              <a:rPr lang="en-US" smtClean="0"/>
              <a:t>16</a:t>
            </a:fld>
            <a:endParaRPr lang="en-US" dirty="0"/>
          </a:p>
        </p:txBody>
      </p:sp>
    </p:spTree>
    <p:extLst>
      <p:ext uri="{BB962C8B-B14F-4D97-AF65-F5344CB8AC3E}">
        <p14:creationId xmlns:p14="http://schemas.microsoft.com/office/powerpoint/2010/main" val="18513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C51DD4-1924-2844-B9AA-112D4DD6D010}"/>
              </a:ext>
            </a:extLst>
          </p:cNvPr>
          <p:cNvSpPr txBox="1"/>
          <p:nvPr/>
        </p:nvSpPr>
        <p:spPr>
          <a:xfrm>
            <a:off x="5259976" y="3013501"/>
            <a:ext cx="9444447" cy="830997"/>
          </a:xfrm>
          <a:prstGeom prst="rect">
            <a:avLst/>
          </a:prstGeom>
          <a:noFill/>
        </p:spPr>
        <p:txBody>
          <a:bodyPr wrap="square" rtlCol="0">
            <a:spAutoFit/>
          </a:bodyPr>
          <a:lstStyle/>
          <a:p>
            <a:r>
              <a:rPr lang="en-US" sz="4800" dirty="0">
                <a:solidFill>
                  <a:schemeClr val="bg1"/>
                </a:solidFill>
                <a:highlight>
                  <a:srgbClr val="000000"/>
                </a:highlight>
              </a:rPr>
              <a:t>Backup</a:t>
            </a:r>
            <a:endParaRPr lang="en-US" sz="4800" baseline="-25000" dirty="0">
              <a:solidFill>
                <a:schemeClr val="bg1"/>
              </a:solidFill>
              <a:highlight>
                <a:srgbClr val="000000"/>
              </a:highlight>
              <a:latin typeface="+mj-lt"/>
            </a:endParaRPr>
          </a:p>
        </p:txBody>
      </p:sp>
      <p:pic>
        <p:nvPicPr>
          <p:cNvPr id="5" name="Picture 2">
            <a:extLst>
              <a:ext uri="{FF2B5EF4-FFF2-40B4-BE49-F238E27FC236}">
                <a16:creationId xmlns:a16="http://schemas.microsoft.com/office/drawing/2014/main" id="{E7C52018-3885-9C44-A3E2-D682E01AF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B211DB0-5DBD-3482-2BE2-ED34D398052E}"/>
              </a:ext>
            </a:extLst>
          </p:cNvPr>
          <p:cNvSpPr>
            <a:spLocks noGrp="1"/>
          </p:cNvSpPr>
          <p:nvPr>
            <p:ph type="dt" sz="half" idx="10"/>
          </p:nvPr>
        </p:nvSpPr>
        <p:spPr/>
        <p:txBody>
          <a:bodyPr/>
          <a:lstStyle/>
          <a:p>
            <a:r>
              <a:rPr lang="en-US"/>
              <a:t>October 28, 2022</a:t>
            </a:r>
            <a:endParaRPr lang="en-US" dirty="0"/>
          </a:p>
        </p:txBody>
      </p:sp>
      <p:sp>
        <p:nvSpPr>
          <p:cNvPr id="8" name="Footer Placeholder 7">
            <a:extLst>
              <a:ext uri="{FF2B5EF4-FFF2-40B4-BE49-F238E27FC236}">
                <a16:creationId xmlns:a16="http://schemas.microsoft.com/office/drawing/2014/main" id="{3E6FD2C2-8FE2-A361-55A5-96200BCD9F70}"/>
              </a:ext>
            </a:extLst>
          </p:cNvPr>
          <p:cNvSpPr>
            <a:spLocks noGrp="1"/>
          </p:cNvSpPr>
          <p:nvPr>
            <p:ph type="ftr" sz="quarter" idx="11"/>
          </p:nvPr>
        </p:nvSpPr>
        <p:spPr/>
        <p:txBody>
          <a:bodyPr/>
          <a:lstStyle/>
          <a:p>
            <a:r>
              <a:rPr lang="en-US"/>
              <a:t>Diptanil Roy, DNP 2022</a:t>
            </a:r>
            <a:endParaRPr lang="en-US" dirty="0"/>
          </a:p>
        </p:txBody>
      </p:sp>
      <p:sp>
        <p:nvSpPr>
          <p:cNvPr id="9" name="Slide Number Placeholder 8">
            <a:extLst>
              <a:ext uri="{FF2B5EF4-FFF2-40B4-BE49-F238E27FC236}">
                <a16:creationId xmlns:a16="http://schemas.microsoft.com/office/drawing/2014/main" id="{9F72C269-01FC-6295-8368-CF61390252C4}"/>
              </a:ext>
            </a:extLst>
          </p:cNvPr>
          <p:cNvSpPr>
            <a:spLocks noGrp="1"/>
          </p:cNvSpPr>
          <p:nvPr>
            <p:ph type="sldNum" sz="quarter" idx="12"/>
          </p:nvPr>
        </p:nvSpPr>
        <p:spPr/>
        <p:txBody>
          <a:bodyPr/>
          <a:lstStyle/>
          <a:p>
            <a:fld id="{EE78E8B4-5C77-7846-9A5E-F1E2DEA445DC}" type="slidenum">
              <a:rPr lang="en-US" smtClean="0"/>
              <a:t>17</a:t>
            </a:fld>
            <a:endParaRPr lang="en-US" dirty="0"/>
          </a:p>
        </p:txBody>
      </p:sp>
    </p:spTree>
    <p:extLst>
      <p:ext uri="{BB962C8B-B14F-4D97-AF65-F5344CB8AC3E}">
        <p14:creationId xmlns:p14="http://schemas.microsoft.com/office/powerpoint/2010/main" val="1324292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52C04097-6A32-3741-941A-CBE5DFDDE272}"/>
              </a:ext>
            </a:extLst>
          </p:cNvPr>
          <p:cNvPicPr>
            <a:picLocks noChangeAspect="1"/>
          </p:cNvPicPr>
          <p:nvPr/>
        </p:nvPicPr>
        <p:blipFill>
          <a:blip r:embed="rId2"/>
          <a:stretch>
            <a:fillRect/>
          </a:stretch>
        </p:blipFill>
        <p:spPr>
          <a:xfrm>
            <a:off x="1043709" y="1328829"/>
            <a:ext cx="10104582" cy="4714062"/>
          </a:xfrm>
          <a:prstGeom prst="rect">
            <a:avLst/>
          </a:prstGeom>
        </p:spPr>
      </p:pic>
      <p:sp>
        <p:nvSpPr>
          <p:cNvPr id="4" name="TextBox 3">
            <a:extLst>
              <a:ext uri="{FF2B5EF4-FFF2-40B4-BE49-F238E27FC236}">
                <a16:creationId xmlns:a16="http://schemas.microsoft.com/office/drawing/2014/main" id="{9CBFC8A2-2AE6-2945-BA50-A298933169D0}"/>
              </a:ext>
            </a:extLst>
          </p:cNvPr>
          <p:cNvSpPr txBox="1"/>
          <p:nvPr/>
        </p:nvSpPr>
        <p:spPr>
          <a:xfrm>
            <a:off x="-1" y="-26733"/>
            <a:ext cx="9394723" cy="646331"/>
          </a:xfrm>
          <a:prstGeom prst="rect">
            <a:avLst/>
          </a:prstGeom>
          <a:noFill/>
        </p:spPr>
        <p:txBody>
          <a:bodyPr wrap="square" rtlCol="0">
            <a:spAutoFit/>
          </a:bodyPr>
          <a:lstStyle/>
          <a:p>
            <a:r>
              <a:rPr lang="en-US" sz="3600" b="1" dirty="0"/>
              <a:t>Differential jet shape for heavy quark in vacuum</a:t>
            </a:r>
          </a:p>
        </p:txBody>
      </p:sp>
      <p:cxnSp>
        <p:nvCxnSpPr>
          <p:cNvPr id="9" name="Straight Connector 8">
            <a:extLst>
              <a:ext uri="{FF2B5EF4-FFF2-40B4-BE49-F238E27FC236}">
                <a16:creationId xmlns:a16="http://schemas.microsoft.com/office/drawing/2014/main" id="{1C35F0D0-33C3-F94E-8DDB-14A7039F9D6C}"/>
              </a:ext>
            </a:extLst>
          </p:cNvPr>
          <p:cNvCxnSpPr>
            <a:cxnSpLocks/>
          </p:cNvCxnSpPr>
          <p:nvPr/>
        </p:nvCxnSpPr>
        <p:spPr>
          <a:xfrm>
            <a:off x="0" y="639792"/>
            <a:ext cx="939472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BB22BDFE-86A1-EA97-85E1-3D6EE87E7C2B}"/>
              </a:ext>
            </a:extLst>
          </p:cNvPr>
          <p:cNvSpPr>
            <a:spLocks noGrp="1"/>
          </p:cNvSpPr>
          <p:nvPr>
            <p:ph type="dt" sz="half" idx="10"/>
          </p:nvPr>
        </p:nvSpPr>
        <p:spPr/>
        <p:txBody>
          <a:bodyPr/>
          <a:lstStyle/>
          <a:p>
            <a:r>
              <a:rPr lang="en-US"/>
              <a:t>October 28, 2022</a:t>
            </a:r>
            <a:endParaRPr lang="en-US" dirty="0"/>
          </a:p>
        </p:txBody>
      </p:sp>
      <p:sp>
        <p:nvSpPr>
          <p:cNvPr id="7" name="Footer Placeholder 6">
            <a:extLst>
              <a:ext uri="{FF2B5EF4-FFF2-40B4-BE49-F238E27FC236}">
                <a16:creationId xmlns:a16="http://schemas.microsoft.com/office/drawing/2014/main" id="{6755AFB5-4AF1-A1A4-1709-B2DF7C0727C4}"/>
              </a:ext>
            </a:extLst>
          </p:cNvPr>
          <p:cNvSpPr>
            <a:spLocks noGrp="1"/>
          </p:cNvSpPr>
          <p:nvPr>
            <p:ph type="ftr" sz="quarter" idx="11"/>
          </p:nvPr>
        </p:nvSpPr>
        <p:spPr/>
        <p:txBody>
          <a:bodyPr/>
          <a:lstStyle/>
          <a:p>
            <a:r>
              <a:rPr lang="en-US"/>
              <a:t>Diptanil Roy, DNP 2022</a:t>
            </a:r>
            <a:endParaRPr lang="en-US" dirty="0"/>
          </a:p>
        </p:txBody>
      </p:sp>
      <p:sp>
        <p:nvSpPr>
          <p:cNvPr id="8" name="Slide Number Placeholder 7">
            <a:extLst>
              <a:ext uri="{FF2B5EF4-FFF2-40B4-BE49-F238E27FC236}">
                <a16:creationId xmlns:a16="http://schemas.microsoft.com/office/drawing/2014/main" id="{1AB83781-8EC2-258C-9E67-C1FA73E9E75C}"/>
              </a:ext>
            </a:extLst>
          </p:cNvPr>
          <p:cNvSpPr>
            <a:spLocks noGrp="1"/>
          </p:cNvSpPr>
          <p:nvPr>
            <p:ph type="sldNum" sz="quarter" idx="12"/>
          </p:nvPr>
        </p:nvSpPr>
        <p:spPr/>
        <p:txBody>
          <a:bodyPr/>
          <a:lstStyle/>
          <a:p>
            <a:fld id="{EE78E8B4-5C77-7846-9A5E-F1E2DEA445DC}" type="slidenum">
              <a:rPr lang="en-US" smtClean="0"/>
              <a:t>18</a:t>
            </a:fld>
            <a:endParaRPr lang="en-US" dirty="0"/>
          </a:p>
        </p:txBody>
      </p:sp>
      <p:pic>
        <p:nvPicPr>
          <p:cNvPr id="11" name="Picture 2">
            <a:extLst>
              <a:ext uri="{FF2B5EF4-FFF2-40B4-BE49-F238E27FC236}">
                <a16:creationId xmlns:a16="http://schemas.microsoft.com/office/drawing/2014/main" id="{9F70ECD9-39C5-72BA-A73D-CD1C31CDB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3B126F-35F4-6640-ABBE-2299343640AE}"/>
              </a:ext>
            </a:extLst>
          </p:cNvPr>
          <p:cNvSpPr txBox="1"/>
          <p:nvPr/>
        </p:nvSpPr>
        <p:spPr>
          <a:xfrm>
            <a:off x="0" y="-7272"/>
            <a:ext cx="9445083" cy="646331"/>
          </a:xfrm>
          <a:prstGeom prst="rect">
            <a:avLst/>
          </a:prstGeom>
          <a:noFill/>
        </p:spPr>
        <p:txBody>
          <a:bodyPr wrap="square" rtlCol="0">
            <a:spAutoFit/>
          </a:bodyPr>
          <a:lstStyle/>
          <a:p>
            <a:r>
              <a:rPr lang="en-US" sz="3600" b="1" dirty="0"/>
              <a:t>Fragmentation pattern for heavy quark</a:t>
            </a:r>
          </a:p>
        </p:txBody>
      </p:sp>
      <p:pic>
        <p:nvPicPr>
          <p:cNvPr id="28" name="Picture 27" descr="Chart&#10;&#10;Description automatically generated">
            <a:extLst>
              <a:ext uri="{FF2B5EF4-FFF2-40B4-BE49-F238E27FC236}">
                <a16:creationId xmlns:a16="http://schemas.microsoft.com/office/drawing/2014/main" id="{C35AD358-4B04-BC49-9598-F52421588A6B}"/>
              </a:ext>
            </a:extLst>
          </p:cNvPr>
          <p:cNvPicPr>
            <a:picLocks noChangeAspect="1"/>
          </p:cNvPicPr>
          <p:nvPr/>
        </p:nvPicPr>
        <p:blipFill rotWithShape="1">
          <a:blip r:embed="rId2"/>
          <a:srcRect l="66719" t="12055"/>
          <a:stretch/>
        </p:blipFill>
        <p:spPr>
          <a:xfrm>
            <a:off x="3995605" y="1141969"/>
            <a:ext cx="4341578" cy="3714896"/>
          </a:xfrm>
          <a:prstGeom prst="rect">
            <a:avLst/>
          </a:prstGeom>
        </p:spPr>
      </p:pic>
      <p:pic>
        <p:nvPicPr>
          <p:cNvPr id="29" name="Picture 28">
            <a:extLst>
              <a:ext uri="{FF2B5EF4-FFF2-40B4-BE49-F238E27FC236}">
                <a16:creationId xmlns:a16="http://schemas.microsoft.com/office/drawing/2014/main" id="{6D0F04A0-E05F-A24F-89F9-577843224D14}"/>
              </a:ext>
            </a:extLst>
          </p:cNvPr>
          <p:cNvPicPr>
            <a:picLocks noChangeAspect="1"/>
          </p:cNvPicPr>
          <p:nvPr/>
        </p:nvPicPr>
        <p:blipFill>
          <a:blip r:embed="rId3"/>
          <a:srcRect/>
          <a:stretch/>
        </p:blipFill>
        <p:spPr>
          <a:xfrm>
            <a:off x="8786944" y="884450"/>
            <a:ext cx="2999682" cy="632364"/>
          </a:xfrm>
          <a:prstGeom prst="rect">
            <a:avLst/>
          </a:prstGeom>
          <a:ln>
            <a:solidFill>
              <a:srgbClr val="FF0000"/>
            </a:solidFill>
          </a:ln>
        </p:spPr>
      </p:pic>
      <p:sp>
        <p:nvSpPr>
          <p:cNvPr id="30" name="Rectangle 29">
            <a:extLst>
              <a:ext uri="{FF2B5EF4-FFF2-40B4-BE49-F238E27FC236}">
                <a16:creationId xmlns:a16="http://schemas.microsoft.com/office/drawing/2014/main" id="{2AF12982-7737-744D-9E59-1812373B3455}"/>
              </a:ext>
            </a:extLst>
          </p:cNvPr>
          <p:cNvSpPr/>
          <p:nvPr/>
        </p:nvSpPr>
        <p:spPr>
          <a:xfrm>
            <a:off x="57353" y="1213406"/>
            <a:ext cx="1585690" cy="261610"/>
          </a:xfrm>
          <a:prstGeom prst="rect">
            <a:avLst/>
          </a:prstGeom>
          <a:ln>
            <a:solidFill>
              <a:srgbClr val="FF0000"/>
            </a:solidFill>
          </a:ln>
        </p:spPr>
        <p:txBody>
          <a:bodyPr wrap="none">
            <a:spAutoFit/>
          </a:bodyPr>
          <a:lstStyle/>
          <a:p>
            <a:r>
              <a:rPr lang="en-US" sz="1100" b="1" dirty="0">
                <a:cs typeface="Times New Roman" panose="02020603050405020304" pitchFamily="18" charset="0"/>
              </a:rPr>
              <a:t>CMS</a:t>
            </a:r>
            <a:r>
              <a:rPr lang="en-US" sz="1100" dirty="0">
                <a:cs typeface="Times New Roman" panose="02020603050405020304" pitchFamily="18" charset="0"/>
              </a:rPr>
              <a:t>, JHEP05 (2021) 054</a:t>
            </a:r>
          </a:p>
        </p:txBody>
      </p:sp>
      <p:sp>
        <p:nvSpPr>
          <p:cNvPr id="32" name="TextBox 31">
            <a:extLst>
              <a:ext uri="{FF2B5EF4-FFF2-40B4-BE49-F238E27FC236}">
                <a16:creationId xmlns:a16="http://schemas.microsoft.com/office/drawing/2014/main" id="{D2BF2B19-A2A9-C744-92BB-C0812C4A764E}"/>
              </a:ext>
            </a:extLst>
          </p:cNvPr>
          <p:cNvSpPr txBox="1"/>
          <p:nvPr/>
        </p:nvSpPr>
        <p:spPr>
          <a:xfrm>
            <a:off x="3714257" y="5039807"/>
            <a:ext cx="5580615" cy="584775"/>
          </a:xfrm>
          <a:prstGeom prst="rect">
            <a:avLst/>
          </a:prstGeom>
          <a:noFill/>
          <a:ln>
            <a:solidFill>
              <a:srgbClr val="FF0000"/>
            </a:solidFill>
          </a:ln>
        </p:spPr>
        <p:txBody>
          <a:bodyPr wrap="square" rtlCol="0">
            <a:spAutoFit/>
          </a:bodyPr>
          <a:lstStyle/>
          <a:p>
            <a:pPr algn="ctr"/>
            <a:r>
              <a:rPr lang="en-US" sz="1600" b="1" dirty="0">
                <a:solidFill>
                  <a:srgbClr val="FF0000"/>
                </a:solidFill>
              </a:rPr>
              <a:t>Higher yields of low </a:t>
            </a:r>
            <a:r>
              <a:rPr lang="en-US" sz="1600" b="1" dirty="0" err="1">
                <a:solidFill>
                  <a:srgbClr val="FF0000"/>
                </a:solidFill>
              </a:rPr>
              <a:t>p</a:t>
            </a:r>
            <a:r>
              <a:rPr lang="en-US" sz="1600" b="1" baseline="-25000" dirty="0" err="1">
                <a:solidFill>
                  <a:srgbClr val="FF0000"/>
                </a:solidFill>
              </a:rPr>
              <a:t>T</a:t>
            </a:r>
            <a:r>
              <a:rPr lang="en-US" sz="1600" b="1" dirty="0">
                <a:solidFill>
                  <a:srgbClr val="FF0000"/>
                </a:solidFill>
              </a:rPr>
              <a:t> charged-particle </a:t>
            </a:r>
            <a:r>
              <a:rPr lang="en-US" sz="1600" b="1" dirty="0"/>
              <a:t>close to jet axis </a:t>
            </a:r>
            <a:r>
              <a:rPr lang="en-US" sz="1600" b="1" dirty="0">
                <a:solidFill>
                  <a:srgbClr val="FF0000"/>
                </a:solidFill>
              </a:rPr>
              <a:t>in b-Jets </a:t>
            </a:r>
            <a:r>
              <a:rPr lang="en-US" sz="1600" b="1" dirty="0"/>
              <a:t>vs inclusive jets in vacuum</a:t>
            </a:r>
          </a:p>
        </p:txBody>
      </p:sp>
      <p:sp>
        <p:nvSpPr>
          <p:cNvPr id="33" name="TextBox 32">
            <a:extLst>
              <a:ext uri="{FF2B5EF4-FFF2-40B4-BE49-F238E27FC236}">
                <a16:creationId xmlns:a16="http://schemas.microsoft.com/office/drawing/2014/main" id="{003B7370-DC15-EC4A-AFA0-FD4AB49C3A71}"/>
              </a:ext>
            </a:extLst>
          </p:cNvPr>
          <p:cNvSpPr txBox="1"/>
          <p:nvPr/>
        </p:nvSpPr>
        <p:spPr>
          <a:xfrm>
            <a:off x="4558268" y="5682688"/>
            <a:ext cx="3852080"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 Different fragmentation pattern for heavy quarks</a:t>
            </a:r>
          </a:p>
        </p:txBody>
      </p:sp>
      <p:pic>
        <p:nvPicPr>
          <p:cNvPr id="39" name="Picture 2">
            <a:extLst>
              <a:ext uri="{FF2B5EF4-FFF2-40B4-BE49-F238E27FC236}">
                <a16:creationId xmlns:a16="http://schemas.microsoft.com/office/drawing/2014/main" id="{AEE87C89-6FF9-6F4D-9115-BF469C306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34DE196-7243-5F4D-8461-C6BB5E89A197}"/>
                  </a:ext>
                </a:extLst>
              </p:cNvPr>
              <p:cNvSpPr txBox="1"/>
              <p:nvPr/>
            </p:nvSpPr>
            <p:spPr>
              <a:xfrm>
                <a:off x="4762491" y="882960"/>
                <a:ext cx="1559209" cy="263405"/>
              </a:xfrm>
              <a:prstGeom prst="rect">
                <a:avLst/>
              </a:prstGeom>
              <a:noFill/>
            </p:spPr>
            <p:txBody>
              <a:bodyPr wrap="none" rtlCol="0">
                <a:spAutoFit/>
              </a:bodyPr>
              <a:lstStyle/>
              <a:p>
                <a:r>
                  <a:rPr lang="en-US" sz="1100" b="1" dirty="0"/>
                  <a:t>CMS</a:t>
                </a:r>
                <a:r>
                  <a:rPr lang="en-US" sz="1100" dirty="0"/>
                  <a:t>, pp </a:t>
                </a:r>
                <a14:m>
                  <m:oMath xmlns:m="http://schemas.openxmlformats.org/officeDocument/2006/math">
                    <m:rad>
                      <m:radPr>
                        <m:degHide m:val="on"/>
                        <m:ctrlPr>
                          <a:rPr lang="en-US" sz="1100" i="1" smtClean="0">
                            <a:latin typeface="Cambria Math" panose="02040503050406030204" pitchFamily="18" charset="0"/>
                          </a:rPr>
                        </m:ctrlPr>
                      </m:radPr>
                      <m:deg/>
                      <m:e>
                        <m:r>
                          <a:rPr lang="en-US" sz="1100" b="0" i="1" smtClean="0">
                            <a:latin typeface="Cambria Math" panose="02040503050406030204" pitchFamily="18" charset="0"/>
                          </a:rPr>
                          <m:t>𝑠</m:t>
                        </m:r>
                      </m:e>
                    </m:rad>
                    <m:r>
                      <a:rPr lang="en-US" sz="1100" b="0" i="1" smtClean="0">
                        <a:latin typeface="Cambria Math" panose="02040503050406030204" pitchFamily="18" charset="0"/>
                      </a:rPr>
                      <m:t>=5.02</m:t>
                    </m:r>
                  </m:oMath>
                </a14:m>
                <a:r>
                  <a:rPr lang="en-US" sz="1100" dirty="0"/>
                  <a:t> TeV</a:t>
                </a:r>
              </a:p>
            </p:txBody>
          </p:sp>
        </mc:Choice>
        <mc:Fallback xmlns="">
          <p:sp>
            <p:nvSpPr>
              <p:cNvPr id="40" name="TextBox 39">
                <a:extLst>
                  <a:ext uri="{FF2B5EF4-FFF2-40B4-BE49-F238E27FC236}">
                    <a16:creationId xmlns:a16="http://schemas.microsoft.com/office/drawing/2014/main" id="{C34DE196-7243-5F4D-8461-C6BB5E89A197}"/>
                  </a:ext>
                </a:extLst>
              </p:cNvPr>
              <p:cNvSpPr txBox="1">
                <a:spLocks noRot="1" noChangeAspect="1" noMove="1" noResize="1" noEditPoints="1" noAdjustHandles="1" noChangeArrowheads="1" noChangeShapeType="1" noTextEdit="1"/>
              </p:cNvSpPr>
              <p:nvPr/>
            </p:nvSpPr>
            <p:spPr>
              <a:xfrm>
                <a:off x="4762491" y="882960"/>
                <a:ext cx="1559209" cy="263405"/>
              </a:xfrm>
              <a:prstGeom prst="rect">
                <a:avLst/>
              </a:prstGeom>
              <a:blipFill>
                <a:blip r:embed="rId5"/>
                <a:stretch>
                  <a:fillRect b="-18182"/>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2D1F6EAA-4921-5440-87E2-ED0D5772353A}"/>
              </a:ext>
            </a:extLst>
          </p:cNvPr>
          <p:cNvPicPr>
            <a:picLocks noChangeAspect="1"/>
          </p:cNvPicPr>
          <p:nvPr/>
        </p:nvPicPr>
        <p:blipFill rotWithShape="1">
          <a:blip r:embed="rId6"/>
          <a:srcRect r="52507" b="-861"/>
          <a:stretch/>
        </p:blipFill>
        <p:spPr>
          <a:xfrm>
            <a:off x="6090101" y="2600165"/>
            <a:ext cx="1455210" cy="329987"/>
          </a:xfrm>
          <a:prstGeom prst="rect">
            <a:avLst/>
          </a:prstGeom>
        </p:spPr>
      </p:pic>
      <p:pic>
        <p:nvPicPr>
          <p:cNvPr id="44" name="Picture 43" descr="Icon&#10;&#10;Description automatically generated with medium confidence">
            <a:extLst>
              <a:ext uri="{FF2B5EF4-FFF2-40B4-BE49-F238E27FC236}">
                <a16:creationId xmlns:a16="http://schemas.microsoft.com/office/drawing/2014/main" id="{53D53C57-6EA3-754B-914D-05EEEA5B0C5E}"/>
              </a:ext>
            </a:extLst>
          </p:cNvPr>
          <p:cNvPicPr>
            <a:picLocks noChangeAspect="1"/>
          </p:cNvPicPr>
          <p:nvPr/>
        </p:nvPicPr>
        <p:blipFill>
          <a:blip r:embed="rId7"/>
          <a:stretch>
            <a:fillRect/>
          </a:stretch>
        </p:blipFill>
        <p:spPr>
          <a:xfrm>
            <a:off x="6150233" y="2881049"/>
            <a:ext cx="1334946" cy="329987"/>
          </a:xfrm>
          <a:prstGeom prst="rect">
            <a:avLst/>
          </a:prstGeom>
        </p:spPr>
      </p:pic>
      <p:cxnSp>
        <p:nvCxnSpPr>
          <p:cNvPr id="45" name="Straight Arrow Connector 44">
            <a:extLst>
              <a:ext uri="{FF2B5EF4-FFF2-40B4-BE49-F238E27FC236}">
                <a16:creationId xmlns:a16="http://schemas.microsoft.com/office/drawing/2014/main" id="{B04B4834-5C2A-A34D-AF24-A251A9B2E5DE}"/>
              </a:ext>
            </a:extLst>
          </p:cNvPr>
          <p:cNvCxnSpPr>
            <a:cxnSpLocks/>
          </p:cNvCxnSpPr>
          <p:nvPr/>
        </p:nvCxnSpPr>
        <p:spPr>
          <a:xfrm>
            <a:off x="4990758" y="3761984"/>
            <a:ext cx="820119" cy="118635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D11AF94-8783-614B-8D67-452728F4A44A}"/>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DE579DB9-46A3-46BD-892C-CC6EA597DE42}"/>
              </a:ext>
            </a:extLst>
          </p:cNvPr>
          <p:cNvSpPr>
            <a:spLocks noGrp="1"/>
          </p:cNvSpPr>
          <p:nvPr>
            <p:ph type="dt" sz="half" idx="10"/>
          </p:nvPr>
        </p:nvSpPr>
        <p:spPr/>
        <p:txBody>
          <a:bodyPr/>
          <a:lstStyle/>
          <a:p>
            <a:r>
              <a:rPr lang="en-US"/>
              <a:t>October 28, 2022</a:t>
            </a:r>
            <a:endParaRPr lang="en-US" dirty="0"/>
          </a:p>
        </p:txBody>
      </p:sp>
      <p:sp>
        <p:nvSpPr>
          <p:cNvPr id="6" name="Footer Placeholder 5">
            <a:extLst>
              <a:ext uri="{FF2B5EF4-FFF2-40B4-BE49-F238E27FC236}">
                <a16:creationId xmlns:a16="http://schemas.microsoft.com/office/drawing/2014/main" id="{FA94EFA8-8AE4-A70A-0EFA-9D0DA2DC94DE}"/>
              </a:ext>
            </a:extLst>
          </p:cNvPr>
          <p:cNvSpPr>
            <a:spLocks noGrp="1"/>
          </p:cNvSpPr>
          <p:nvPr>
            <p:ph type="ftr" sz="quarter" idx="11"/>
          </p:nvPr>
        </p:nvSpPr>
        <p:spPr/>
        <p:txBody>
          <a:bodyPr/>
          <a:lstStyle/>
          <a:p>
            <a:r>
              <a:rPr lang="en-US"/>
              <a:t>Diptanil Roy, DNP 2022</a:t>
            </a:r>
            <a:endParaRPr lang="en-US" dirty="0"/>
          </a:p>
        </p:txBody>
      </p:sp>
      <p:sp>
        <p:nvSpPr>
          <p:cNvPr id="7" name="Slide Number Placeholder 6">
            <a:extLst>
              <a:ext uri="{FF2B5EF4-FFF2-40B4-BE49-F238E27FC236}">
                <a16:creationId xmlns:a16="http://schemas.microsoft.com/office/drawing/2014/main" id="{5EFCE955-82F5-7AE1-DF71-1DA9DE5D6F10}"/>
              </a:ext>
            </a:extLst>
          </p:cNvPr>
          <p:cNvSpPr>
            <a:spLocks noGrp="1"/>
          </p:cNvSpPr>
          <p:nvPr>
            <p:ph type="sldNum" sz="quarter" idx="12"/>
          </p:nvPr>
        </p:nvSpPr>
        <p:spPr/>
        <p:txBody>
          <a:bodyPr/>
          <a:lstStyle/>
          <a:p>
            <a:fld id="{EE78E8B4-5C77-7846-9A5E-F1E2DEA445DC}" type="slidenum">
              <a:rPr lang="en-US" smtClean="0"/>
              <a:t>19</a:t>
            </a:fld>
            <a:endParaRPr lang="en-US" dirty="0"/>
          </a:p>
        </p:txBody>
      </p:sp>
    </p:spTree>
    <p:extLst>
      <p:ext uri="{BB962C8B-B14F-4D97-AF65-F5344CB8AC3E}">
        <p14:creationId xmlns:p14="http://schemas.microsoft.com/office/powerpoint/2010/main" val="2640822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236C37-E5B4-F44F-F151-5D8A863BB7FD}"/>
              </a:ext>
            </a:extLst>
          </p:cNvPr>
          <p:cNvSpPr txBox="1"/>
          <p:nvPr/>
        </p:nvSpPr>
        <p:spPr>
          <a:xfrm>
            <a:off x="-67874" y="-5767"/>
            <a:ext cx="6096000" cy="646331"/>
          </a:xfrm>
          <a:prstGeom prst="rect">
            <a:avLst/>
          </a:prstGeom>
          <a:noFill/>
        </p:spPr>
        <p:txBody>
          <a:bodyPr wrap="square" rtlCol="0">
            <a:spAutoFit/>
          </a:bodyPr>
          <a:lstStyle/>
          <a:p>
            <a:r>
              <a:rPr lang="en-US" sz="3600" b="1" dirty="0"/>
              <a:t>Jets in Heavy Ion Collisions</a:t>
            </a:r>
          </a:p>
        </p:txBody>
      </p:sp>
      <p:cxnSp>
        <p:nvCxnSpPr>
          <p:cNvPr id="3" name="Straight Connector 2">
            <a:extLst>
              <a:ext uri="{FF2B5EF4-FFF2-40B4-BE49-F238E27FC236}">
                <a16:creationId xmlns:a16="http://schemas.microsoft.com/office/drawing/2014/main" id="{6CB02349-7318-6BAF-BB55-236EE8BA43D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D530E6-4EB7-D884-EFFD-D14D1927FAE7}"/>
              </a:ext>
            </a:extLst>
          </p:cNvPr>
          <p:cNvSpPr txBox="1"/>
          <p:nvPr/>
        </p:nvSpPr>
        <p:spPr>
          <a:xfrm>
            <a:off x="1181609" y="5813591"/>
            <a:ext cx="3695829" cy="584775"/>
          </a:xfrm>
          <a:prstGeom prst="rect">
            <a:avLst/>
          </a:prstGeom>
          <a:solidFill>
            <a:schemeClr val="bg1"/>
          </a:solidFill>
          <a:ln w="15875">
            <a:solidFill>
              <a:srgbClr val="FF0000"/>
            </a:solidFill>
          </a:ln>
        </p:spPr>
        <p:txBody>
          <a:bodyPr wrap="square" rtlCol="0">
            <a:spAutoFit/>
          </a:bodyPr>
          <a:lstStyle/>
          <a:p>
            <a:pPr algn="ctr"/>
            <a:r>
              <a:rPr lang="en-US" sz="1600" b="1" dirty="0"/>
              <a:t>Inclusive jets are heavily </a:t>
            </a:r>
            <a:r>
              <a:rPr lang="en-US" sz="1600" b="1" dirty="0">
                <a:solidFill>
                  <a:srgbClr val="FF0000"/>
                </a:solidFill>
              </a:rPr>
              <a:t>quenched </a:t>
            </a:r>
            <a:r>
              <a:rPr lang="en-US" sz="1600" b="1" dirty="0"/>
              <a:t>in the presence of QGP</a:t>
            </a:r>
          </a:p>
        </p:txBody>
      </p:sp>
      <p:pic>
        <p:nvPicPr>
          <p:cNvPr id="5" name="Picture 4">
            <a:extLst>
              <a:ext uri="{FF2B5EF4-FFF2-40B4-BE49-F238E27FC236}">
                <a16:creationId xmlns:a16="http://schemas.microsoft.com/office/drawing/2014/main" id="{91883DE5-24C8-5471-F95D-67FA9534290B}"/>
              </a:ext>
            </a:extLst>
          </p:cNvPr>
          <p:cNvPicPr>
            <a:picLocks noChangeAspect="1"/>
          </p:cNvPicPr>
          <p:nvPr/>
        </p:nvPicPr>
        <p:blipFill>
          <a:blip r:embed="rId2"/>
          <a:stretch>
            <a:fillRect/>
          </a:stretch>
        </p:blipFill>
        <p:spPr>
          <a:xfrm>
            <a:off x="0" y="1490820"/>
            <a:ext cx="4877438" cy="3603049"/>
          </a:xfrm>
          <a:prstGeom prst="rect">
            <a:avLst/>
          </a:prstGeom>
        </p:spPr>
      </p:pic>
      <p:cxnSp>
        <p:nvCxnSpPr>
          <p:cNvPr id="6" name="Straight Arrow Connector 5">
            <a:extLst>
              <a:ext uri="{FF2B5EF4-FFF2-40B4-BE49-F238E27FC236}">
                <a16:creationId xmlns:a16="http://schemas.microsoft.com/office/drawing/2014/main" id="{A2515378-6CCE-A164-A536-F90ACE993D49}"/>
              </a:ext>
            </a:extLst>
          </p:cNvPr>
          <p:cNvCxnSpPr>
            <a:cxnSpLocks/>
          </p:cNvCxnSpPr>
          <p:nvPr/>
        </p:nvCxnSpPr>
        <p:spPr>
          <a:xfrm>
            <a:off x="3420590" y="3195714"/>
            <a:ext cx="141637" cy="265018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EE4791-17C1-6438-F344-AA63C670F498}"/>
              </a:ext>
            </a:extLst>
          </p:cNvPr>
          <p:cNvSpPr txBox="1"/>
          <p:nvPr/>
        </p:nvSpPr>
        <p:spPr>
          <a:xfrm>
            <a:off x="51214" y="5374310"/>
            <a:ext cx="2978309" cy="307777"/>
          </a:xfrm>
          <a:prstGeom prst="rect">
            <a:avLst/>
          </a:prstGeom>
          <a:noFill/>
          <a:ln>
            <a:solidFill>
              <a:srgbClr val="FF0000"/>
            </a:solidFill>
          </a:ln>
        </p:spPr>
        <p:txBody>
          <a:bodyPr wrap="square" rtlCol="0">
            <a:spAutoFit/>
          </a:bodyPr>
          <a:lstStyle/>
          <a:p>
            <a:pPr algn="ctr"/>
            <a:r>
              <a:rPr lang="en-US" sz="1400" b="1" dirty="0"/>
              <a:t>STAR,</a:t>
            </a:r>
            <a:r>
              <a:rPr lang="en-US" sz="1400" dirty="0"/>
              <a:t> </a:t>
            </a:r>
            <a:r>
              <a:rPr lang="en-US" sz="1400" dirty="0" err="1"/>
              <a:t>Phys.Rev.C</a:t>
            </a:r>
            <a:r>
              <a:rPr lang="en-US" sz="1400" dirty="0"/>
              <a:t> 102 (2020) 5, 054913</a:t>
            </a:r>
          </a:p>
        </p:txBody>
      </p:sp>
      <p:sp>
        <p:nvSpPr>
          <p:cNvPr id="8" name="TextBox 7">
            <a:extLst>
              <a:ext uri="{FF2B5EF4-FFF2-40B4-BE49-F238E27FC236}">
                <a16:creationId xmlns:a16="http://schemas.microsoft.com/office/drawing/2014/main" id="{5AFE5B61-EFD6-AB23-8D63-09A3CED80550}"/>
              </a:ext>
            </a:extLst>
          </p:cNvPr>
          <p:cNvSpPr txBox="1"/>
          <p:nvPr/>
        </p:nvSpPr>
        <p:spPr>
          <a:xfrm>
            <a:off x="57480" y="5008592"/>
            <a:ext cx="2047355" cy="307777"/>
          </a:xfrm>
          <a:prstGeom prst="rect">
            <a:avLst/>
          </a:prstGeom>
          <a:noFill/>
          <a:ln>
            <a:solidFill>
              <a:srgbClr val="FF0000"/>
            </a:solidFill>
          </a:ln>
        </p:spPr>
        <p:txBody>
          <a:bodyPr wrap="none" rtlCol="0">
            <a:spAutoFit/>
          </a:bodyPr>
          <a:lstStyle/>
          <a:p>
            <a:r>
              <a:rPr lang="en-US" sz="1400" b="1" dirty="0"/>
              <a:t>ALICE</a:t>
            </a:r>
            <a:r>
              <a:rPr lang="en-US" sz="1400" dirty="0"/>
              <a:t>, JHEP03 (2014) 013</a:t>
            </a:r>
          </a:p>
        </p:txBody>
      </p:sp>
      <p:sp>
        <p:nvSpPr>
          <p:cNvPr id="10" name="TextBox 9">
            <a:extLst>
              <a:ext uri="{FF2B5EF4-FFF2-40B4-BE49-F238E27FC236}">
                <a16:creationId xmlns:a16="http://schemas.microsoft.com/office/drawing/2014/main" id="{11B5ECA9-6551-F524-3EDC-D021ADA5C78E}"/>
              </a:ext>
            </a:extLst>
          </p:cNvPr>
          <p:cNvSpPr txBox="1"/>
          <p:nvPr/>
        </p:nvSpPr>
        <p:spPr>
          <a:xfrm>
            <a:off x="5148071" y="5813590"/>
            <a:ext cx="3883503" cy="584775"/>
          </a:xfrm>
          <a:prstGeom prst="rect">
            <a:avLst/>
          </a:prstGeom>
          <a:noFill/>
          <a:ln w="15875">
            <a:solidFill>
              <a:srgbClr val="FF0000"/>
            </a:solidFill>
          </a:ln>
        </p:spPr>
        <p:txBody>
          <a:bodyPr wrap="square" rtlCol="0">
            <a:spAutoFit/>
          </a:bodyPr>
          <a:lstStyle/>
          <a:p>
            <a:pPr algn="ctr"/>
            <a:r>
              <a:rPr lang="en-US" sz="1600" b="1" dirty="0"/>
              <a:t>Jet energy is </a:t>
            </a:r>
            <a:r>
              <a:rPr lang="en-US" sz="1600" b="1" dirty="0">
                <a:solidFill>
                  <a:srgbClr val="FF0000"/>
                </a:solidFill>
              </a:rPr>
              <a:t>redistributed to large distances from the jet axis</a:t>
            </a:r>
            <a:r>
              <a:rPr lang="en-US" sz="1600" b="1" dirty="0"/>
              <a:t> in the presence of QGP</a:t>
            </a:r>
          </a:p>
        </p:txBody>
      </p:sp>
      <p:pic>
        <p:nvPicPr>
          <p:cNvPr id="12" name="Picture 11">
            <a:extLst>
              <a:ext uri="{FF2B5EF4-FFF2-40B4-BE49-F238E27FC236}">
                <a16:creationId xmlns:a16="http://schemas.microsoft.com/office/drawing/2014/main" id="{692C2F69-44A3-A5CA-FA01-6A0DCAE6B57D}"/>
              </a:ext>
            </a:extLst>
          </p:cNvPr>
          <p:cNvPicPr>
            <a:picLocks noChangeAspect="1"/>
          </p:cNvPicPr>
          <p:nvPr/>
        </p:nvPicPr>
        <p:blipFill>
          <a:blip r:embed="rId3"/>
          <a:stretch>
            <a:fillRect/>
          </a:stretch>
        </p:blipFill>
        <p:spPr>
          <a:xfrm>
            <a:off x="4877438" y="1359515"/>
            <a:ext cx="3594356" cy="3452761"/>
          </a:xfrm>
          <a:prstGeom prst="rect">
            <a:avLst/>
          </a:prstGeom>
        </p:spPr>
      </p:pic>
      <p:sp>
        <p:nvSpPr>
          <p:cNvPr id="13" name="Oval 12">
            <a:extLst>
              <a:ext uri="{FF2B5EF4-FFF2-40B4-BE49-F238E27FC236}">
                <a16:creationId xmlns:a16="http://schemas.microsoft.com/office/drawing/2014/main" id="{48B62E6C-86E9-E1D0-6A43-32A455AA9655}"/>
              </a:ext>
            </a:extLst>
          </p:cNvPr>
          <p:cNvSpPr/>
          <p:nvPr/>
        </p:nvSpPr>
        <p:spPr>
          <a:xfrm>
            <a:off x="7208500" y="1549378"/>
            <a:ext cx="987634" cy="1809038"/>
          </a:xfrm>
          <a:prstGeom prst="ellipse">
            <a:avLst/>
          </a:prstGeom>
          <a:noFill/>
          <a:ln w="44450">
            <a:solidFill>
              <a:srgbClr val="FF0000">
                <a:alpha val="628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787B5D6E-9675-C65D-C559-8E782C140C6F}"/>
              </a:ext>
            </a:extLst>
          </p:cNvPr>
          <p:cNvCxnSpPr>
            <a:cxnSpLocks/>
            <a:stCxn id="13" idx="4"/>
          </p:cNvCxnSpPr>
          <p:nvPr/>
        </p:nvCxnSpPr>
        <p:spPr>
          <a:xfrm>
            <a:off x="7702317" y="3358416"/>
            <a:ext cx="82355" cy="248747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88C88C-BB8E-2A0F-1758-192B45DF198E}"/>
              </a:ext>
            </a:extLst>
          </p:cNvPr>
          <p:cNvSpPr txBox="1"/>
          <p:nvPr/>
        </p:nvSpPr>
        <p:spPr>
          <a:xfrm>
            <a:off x="5147924" y="5005156"/>
            <a:ext cx="2636748"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CMS,</a:t>
            </a:r>
            <a:r>
              <a:rPr lang="en-US" sz="1400" dirty="0"/>
              <a:t> Phys. Lett. B 730 (2014) 243</a:t>
            </a:r>
          </a:p>
        </p:txBody>
      </p:sp>
      <p:sp>
        <p:nvSpPr>
          <p:cNvPr id="18" name="TextBox 17">
            <a:extLst>
              <a:ext uri="{FF2B5EF4-FFF2-40B4-BE49-F238E27FC236}">
                <a16:creationId xmlns:a16="http://schemas.microsoft.com/office/drawing/2014/main" id="{14797DE1-F24D-2A1F-E4AB-B78C45AA60D1}"/>
              </a:ext>
            </a:extLst>
          </p:cNvPr>
          <p:cNvSpPr txBox="1"/>
          <p:nvPr/>
        </p:nvSpPr>
        <p:spPr>
          <a:xfrm>
            <a:off x="1603101" y="900127"/>
            <a:ext cx="1959126" cy="461665"/>
          </a:xfrm>
          <a:prstGeom prst="rect">
            <a:avLst/>
          </a:prstGeom>
          <a:noFill/>
        </p:spPr>
        <p:txBody>
          <a:bodyPr wrap="none" rtlCol="0">
            <a:spAutoFit/>
          </a:bodyPr>
          <a:lstStyle/>
          <a:p>
            <a:r>
              <a:rPr lang="en-US" sz="2400" i="1" dirty="0">
                <a:solidFill>
                  <a:srgbClr val="FF0000"/>
                </a:solidFill>
              </a:rPr>
              <a:t>Jet Quenching</a:t>
            </a:r>
          </a:p>
        </p:txBody>
      </p:sp>
      <p:sp>
        <p:nvSpPr>
          <p:cNvPr id="23" name="TextBox 22">
            <a:extLst>
              <a:ext uri="{FF2B5EF4-FFF2-40B4-BE49-F238E27FC236}">
                <a16:creationId xmlns:a16="http://schemas.microsoft.com/office/drawing/2014/main" id="{4CFECC09-5EB3-E68A-C634-D0C7CED9FC97}"/>
              </a:ext>
            </a:extLst>
          </p:cNvPr>
          <p:cNvSpPr txBox="1"/>
          <p:nvPr/>
        </p:nvSpPr>
        <p:spPr>
          <a:xfrm>
            <a:off x="5866548" y="900127"/>
            <a:ext cx="2039148" cy="461665"/>
          </a:xfrm>
          <a:prstGeom prst="rect">
            <a:avLst/>
          </a:prstGeom>
          <a:noFill/>
        </p:spPr>
        <p:txBody>
          <a:bodyPr wrap="none" rtlCol="0">
            <a:spAutoFit/>
          </a:bodyPr>
          <a:lstStyle/>
          <a:p>
            <a:r>
              <a:rPr lang="en-US" sz="2400" i="1" dirty="0">
                <a:solidFill>
                  <a:srgbClr val="FF0000"/>
                </a:solidFill>
              </a:rPr>
              <a:t>Jet Broadening</a:t>
            </a:r>
          </a:p>
        </p:txBody>
      </p:sp>
      <p:sp>
        <p:nvSpPr>
          <p:cNvPr id="9" name="Date Placeholder 8">
            <a:extLst>
              <a:ext uri="{FF2B5EF4-FFF2-40B4-BE49-F238E27FC236}">
                <a16:creationId xmlns:a16="http://schemas.microsoft.com/office/drawing/2014/main" id="{50386918-E8A3-DDD5-D2CE-6DE2C61445F2}"/>
              </a:ext>
            </a:extLst>
          </p:cNvPr>
          <p:cNvSpPr>
            <a:spLocks noGrp="1"/>
          </p:cNvSpPr>
          <p:nvPr>
            <p:ph type="dt" sz="half" idx="10"/>
          </p:nvPr>
        </p:nvSpPr>
        <p:spPr/>
        <p:txBody>
          <a:bodyPr/>
          <a:lstStyle/>
          <a:p>
            <a:r>
              <a:rPr lang="en-US"/>
              <a:t>October 28, 2022</a:t>
            </a:r>
            <a:endParaRPr lang="en-US" dirty="0"/>
          </a:p>
        </p:txBody>
      </p:sp>
      <p:sp>
        <p:nvSpPr>
          <p:cNvPr id="11" name="Footer Placeholder 10">
            <a:extLst>
              <a:ext uri="{FF2B5EF4-FFF2-40B4-BE49-F238E27FC236}">
                <a16:creationId xmlns:a16="http://schemas.microsoft.com/office/drawing/2014/main" id="{6E908551-633C-F7F8-E2DA-CD48A5BC5594}"/>
              </a:ext>
            </a:extLst>
          </p:cNvPr>
          <p:cNvSpPr>
            <a:spLocks noGrp="1"/>
          </p:cNvSpPr>
          <p:nvPr>
            <p:ph type="ftr" sz="quarter" idx="11"/>
          </p:nvPr>
        </p:nvSpPr>
        <p:spPr/>
        <p:txBody>
          <a:bodyPr/>
          <a:lstStyle/>
          <a:p>
            <a:r>
              <a:rPr lang="en-US"/>
              <a:t>Diptanil Roy, DNP 2022</a:t>
            </a:r>
            <a:endParaRPr lang="en-US" dirty="0"/>
          </a:p>
        </p:txBody>
      </p:sp>
      <p:sp>
        <p:nvSpPr>
          <p:cNvPr id="16" name="Slide Number Placeholder 15">
            <a:extLst>
              <a:ext uri="{FF2B5EF4-FFF2-40B4-BE49-F238E27FC236}">
                <a16:creationId xmlns:a16="http://schemas.microsoft.com/office/drawing/2014/main" id="{5CBADB73-7E8B-E656-8393-C7571C9E3D87}"/>
              </a:ext>
            </a:extLst>
          </p:cNvPr>
          <p:cNvSpPr>
            <a:spLocks noGrp="1"/>
          </p:cNvSpPr>
          <p:nvPr>
            <p:ph type="sldNum" sz="quarter" idx="12"/>
          </p:nvPr>
        </p:nvSpPr>
        <p:spPr/>
        <p:txBody>
          <a:bodyPr/>
          <a:lstStyle/>
          <a:p>
            <a:fld id="{EE78E8B4-5C77-7846-9A5E-F1E2DEA445DC}" type="slidenum">
              <a:rPr lang="en-US" smtClean="0"/>
              <a:t>2</a:t>
            </a:fld>
            <a:endParaRPr lang="en-US" dirty="0"/>
          </a:p>
        </p:txBody>
      </p:sp>
    </p:spTree>
    <p:extLst>
      <p:ext uri="{BB962C8B-B14F-4D97-AF65-F5344CB8AC3E}">
        <p14:creationId xmlns:p14="http://schemas.microsoft.com/office/powerpoint/2010/main" val="1409871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7FE88ABB-71FA-8C45-A6D0-53D1DD7B014A}"/>
              </a:ext>
            </a:extLst>
          </p:cNvPr>
          <p:cNvPicPr>
            <a:picLocks noChangeAspect="1"/>
          </p:cNvPicPr>
          <p:nvPr/>
        </p:nvPicPr>
        <p:blipFill>
          <a:blip r:embed="rId3"/>
          <a:stretch>
            <a:fillRect/>
          </a:stretch>
        </p:blipFill>
        <p:spPr>
          <a:xfrm rot="5400000">
            <a:off x="7599554" y="1620507"/>
            <a:ext cx="4068554" cy="5081212"/>
          </a:xfrm>
          <a:prstGeom prst="rect">
            <a:avLst/>
          </a:prstGeom>
        </p:spPr>
      </p:pic>
      <p:sp>
        <p:nvSpPr>
          <p:cNvPr id="5" name="TextBox 4">
            <a:extLst>
              <a:ext uri="{FF2B5EF4-FFF2-40B4-BE49-F238E27FC236}">
                <a16:creationId xmlns:a16="http://schemas.microsoft.com/office/drawing/2014/main" id="{24BF99CB-2DF3-DA4B-88D5-B3D556381C8A}"/>
              </a:ext>
            </a:extLst>
          </p:cNvPr>
          <p:cNvSpPr txBox="1"/>
          <p:nvPr/>
        </p:nvSpPr>
        <p:spPr>
          <a:xfrm>
            <a:off x="0" y="-5767"/>
            <a:ext cx="6096000" cy="646331"/>
          </a:xfrm>
          <a:prstGeom prst="rect">
            <a:avLst/>
          </a:prstGeom>
          <a:noFill/>
        </p:spPr>
        <p:txBody>
          <a:bodyPr wrap="square" rtlCol="0">
            <a:spAutoFit/>
          </a:bodyPr>
          <a:lstStyle/>
          <a:p>
            <a:r>
              <a:rPr lang="en-US" sz="3600" b="1" dirty="0"/>
              <a:t>D</a:t>
            </a:r>
            <a:r>
              <a:rPr lang="en-US" sz="3600" b="1" baseline="30000" dirty="0"/>
              <a:t>0</a:t>
            </a:r>
            <a:r>
              <a:rPr lang="en-US" sz="3600" b="1" dirty="0"/>
              <a:t>-Jet Yield Extraction</a:t>
            </a:r>
          </a:p>
        </p:txBody>
      </p:sp>
      <p:pic>
        <p:nvPicPr>
          <p:cNvPr id="16" name="Picture 2">
            <a:extLst>
              <a:ext uri="{FF2B5EF4-FFF2-40B4-BE49-F238E27FC236}">
                <a16:creationId xmlns:a16="http://schemas.microsoft.com/office/drawing/2014/main" id="{74B69B4C-7537-A44F-937F-1F47A1379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957F78-45BF-6D4B-A2EC-40C10C2B097F}"/>
                  </a:ext>
                </a:extLst>
              </p:cNvPr>
              <p:cNvSpPr txBox="1"/>
              <p:nvPr/>
            </p:nvSpPr>
            <p:spPr>
              <a:xfrm>
                <a:off x="79407" y="1108224"/>
                <a:ext cx="8287653" cy="1743106"/>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Native class in </a:t>
                </a:r>
                <a:r>
                  <a:rPr lang="en-US" dirty="0" err="1">
                    <a:solidFill>
                      <a:srgbClr val="000000"/>
                    </a:solidFill>
                    <a:latin typeface="Times New Roman" panose="02020603050405020304" pitchFamily="18" charset="0"/>
                    <a:cs typeface="Times New Roman" panose="02020603050405020304" pitchFamily="18" charset="0"/>
                  </a:rPr>
                  <a:t>RooStats</a:t>
                </a:r>
                <a:r>
                  <a:rPr lang="en-US" dirty="0">
                    <a:solidFill>
                      <a:srgbClr val="000000"/>
                    </a:solidFill>
                    <a:latin typeface="Times New Roman" panose="02020603050405020304" pitchFamily="18" charset="0"/>
                    <a:cs typeface="Times New Roman" panose="02020603050405020304" pitchFamily="18" charset="0"/>
                  </a:rPr>
                  <a:t>, and widely used in HEP</a:t>
                </a:r>
              </a:p>
              <a:p>
                <a:pPr marL="285750" indent="-285750">
                  <a:lnSpc>
                    <a:spcPct val="150000"/>
                  </a:lnSpc>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Unbinned</a:t>
                </a:r>
                <a:r>
                  <a:rPr lang="en-US" dirty="0">
                    <a:latin typeface="Times New Roman" panose="02020603050405020304" pitchFamily="18" charset="0"/>
                    <a:cs typeface="Times New Roman" panose="02020603050405020304" pitchFamily="18" charset="0"/>
                  </a:rPr>
                  <a:t> maximum likelihood fit to invariant mass integrated over all kinematics</a:t>
                </a:r>
              </a:p>
              <a:p>
                <a:pPr marL="285750" indent="-285750">
                  <a:lnSpc>
                    <a:spcPct val="150000"/>
                  </a:lnSpc>
                  <a:buFont typeface="Arial" panose="020B0604020202020204" pitchFamily="34" charset="0"/>
                  <a:buChar char="•"/>
                </a:pP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𝑝</m:t>
                        </m:r>
                      </m:e>
                      <m:sub>
                        <m:r>
                          <m:rPr>
                            <m:sty m:val="p"/>
                          </m:rPr>
                          <a:rPr lang="en-US" b="0" i="0" dirty="0" smtClean="0">
                            <a:latin typeface="Cambria Math" panose="02040503050406030204" pitchFamily="18" charset="0"/>
                          </a:rPr>
                          <m:t>T</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jet</m:t>
                        </m:r>
                      </m:sub>
                    </m:sSub>
                  </m:oMath>
                </a14:m>
                <a:r>
                  <a:rPr lang="en-US" dirty="0">
                    <a:latin typeface="Times New Roman" panose="02020603050405020304" pitchFamily="18" charset="0"/>
                    <a:cs typeface="Times New Roman" panose="02020603050405020304" pitchFamily="18" charset="0"/>
                  </a:rPr>
                  <a:t> and radial distributions with all 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-tagged jet candidates using </a:t>
                </a:r>
                <a:r>
                  <a:rPr lang="en-US" dirty="0" err="1">
                    <a:latin typeface="Times New Roman" panose="02020603050405020304" pitchFamily="18" charset="0"/>
                    <a:cs typeface="Times New Roman" panose="02020603050405020304" pitchFamily="18" charset="0"/>
                  </a:rPr>
                  <a:t>sWeights</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Easy to include reconstruction efficiencies versus D</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kinematics </a:t>
                </a:r>
              </a:p>
            </p:txBody>
          </p:sp>
        </mc:Choice>
        <mc:Fallback xmlns="">
          <p:sp>
            <p:nvSpPr>
              <p:cNvPr id="22" name="TextBox 21">
                <a:extLst>
                  <a:ext uri="{FF2B5EF4-FFF2-40B4-BE49-F238E27FC236}">
                    <a16:creationId xmlns:a16="http://schemas.microsoft.com/office/drawing/2014/main" id="{FC957F78-45BF-6D4B-A2EC-40C10C2B097F}"/>
                  </a:ext>
                </a:extLst>
              </p:cNvPr>
              <p:cNvSpPr txBox="1">
                <a:spLocks noRot="1" noChangeAspect="1" noMove="1" noResize="1" noEditPoints="1" noAdjustHandles="1" noChangeArrowheads="1" noChangeShapeType="1" noTextEdit="1"/>
              </p:cNvSpPr>
              <p:nvPr/>
            </p:nvSpPr>
            <p:spPr>
              <a:xfrm>
                <a:off x="79407" y="1108224"/>
                <a:ext cx="8287653" cy="1743106"/>
              </a:xfrm>
              <a:prstGeom prst="rect">
                <a:avLst/>
              </a:prstGeom>
              <a:blipFill>
                <a:blip r:embed="rId5"/>
                <a:stretch>
                  <a:fillRect l="-459" b="-4348"/>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CA11916D-C694-E545-86C9-EE717FAA8126}"/>
              </a:ext>
            </a:extLst>
          </p:cNvPr>
          <p:cNvSpPr txBox="1"/>
          <p:nvPr/>
        </p:nvSpPr>
        <p:spPr>
          <a:xfrm>
            <a:off x="298961" y="3841697"/>
            <a:ext cx="4333943" cy="1323439"/>
          </a:xfrm>
          <a:prstGeom prst="rect">
            <a:avLst/>
          </a:prstGeom>
          <a:noFill/>
        </p:spPr>
        <p:txBody>
          <a:bodyPr wrap="none" rtlCol="0">
            <a:spAutoFit/>
          </a:bodyPr>
          <a:lstStyle/>
          <a:p>
            <a:pPr defTabSz="1810968">
              <a:defRPr sz="2000" u="sng">
                <a:solidFill>
                  <a:srgbClr val="535353"/>
                </a:solidFill>
                <a:latin typeface="CMU Serif Roman"/>
                <a:ea typeface="CMU Serif Roman"/>
                <a:cs typeface="CMU Serif Roman"/>
                <a:sym typeface="CMU Serif Roman"/>
              </a:defRPr>
            </a:pPr>
            <a:r>
              <a:rPr lang="en-US" sz="1600" dirty="0" err="1">
                <a:solidFill>
                  <a:schemeClr val="tx1">
                    <a:lumMod val="95000"/>
                    <a:lumOff val="5000"/>
                  </a:schemeClr>
                </a:solidFill>
                <a:latin typeface="Times New Roman" panose="02020603050405020304" pitchFamily="18" charset="0"/>
                <a:cs typeface="Times New Roman" panose="02020603050405020304" pitchFamily="18" charset="0"/>
              </a:rPr>
              <a:t>Unbinned</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 max. likelihood fit</a:t>
            </a:r>
          </a:p>
          <a:p>
            <a:pPr defTabSz="1810968">
              <a:defRPr sz="2000">
                <a:latin typeface="CMU Serif Roman"/>
                <a:ea typeface="CMU Serif Roman"/>
                <a:cs typeface="CMU Serif Roman"/>
                <a:sym typeface="CMU Serif Roman"/>
              </a:defRPr>
            </a:pPr>
            <a:r>
              <a:rPr lang="en-US" sz="1600" i="1" dirty="0">
                <a:solidFill>
                  <a:srgbClr val="FF0000"/>
                </a:solidFill>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 = </a:t>
            </a:r>
            <a:r>
              <a:rPr lang="en-US" sz="1600" i="1" dirty="0">
                <a:latin typeface="Times New Roman" panose="02020603050405020304" pitchFamily="18" charset="0"/>
                <a:cs typeface="Times New Roman" panose="02020603050405020304" pitchFamily="18" charset="0"/>
              </a:rPr>
              <a:t>n</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fit component(sig/</a:t>
            </a:r>
            <a:r>
              <a:rPr lang="en-US" sz="1600" dirty="0" err="1">
                <a:latin typeface="Times New Roman" panose="02020603050405020304" pitchFamily="18" charset="0"/>
                <a:cs typeface="Times New Roman" panose="02020603050405020304" pitchFamily="18" charset="0"/>
              </a:rPr>
              <a:t>bkg</a:t>
            </a:r>
            <a:r>
              <a:rPr lang="en-US" sz="1600" dirty="0">
                <a:latin typeface="Times New Roman" panose="02020603050405020304" pitchFamily="18" charset="0"/>
                <a:cs typeface="Times New Roman" panose="02020603050405020304" pitchFamily="18" charset="0"/>
              </a:rPr>
              <a:t>) </a:t>
            </a:r>
          </a:p>
          <a:p>
            <a:pPr defTabSz="1810968">
              <a:defRPr sz="2000">
                <a:latin typeface="CMU Serif Roman"/>
                <a:ea typeface="CMU Serif Roman"/>
                <a:cs typeface="CMU Serif Roman"/>
                <a:sym typeface="CMU Serif Roman"/>
              </a:defRPr>
            </a:pPr>
            <a:r>
              <a:rPr lang="en-US" sz="1600" i="1" dirty="0" err="1">
                <a:solidFill>
                  <a:srgbClr val="FF0000"/>
                </a:solidFill>
                <a:latin typeface="Times New Roman" panose="02020603050405020304" pitchFamily="18" charset="0"/>
                <a:cs typeface="Times New Roman" panose="02020603050405020304" pitchFamily="18" charset="0"/>
              </a:rPr>
              <a:t>N</a:t>
            </a:r>
            <a:r>
              <a:rPr lang="en-US" sz="1600" i="1" baseline="-5999" dirty="0" err="1">
                <a:solidFill>
                  <a:srgbClr val="FF0000"/>
                </a:solidFill>
                <a:latin typeface="Times New Roman" panose="02020603050405020304" pitchFamily="18" charset="0"/>
                <a:cs typeface="Times New Roman" panose="02020603050405020304" pitchFamily="18" charset="0"/>
              </a:rPr>
              <a:t>k</a:t>
            </a:r>
            <a:r>
              <a:rPr lang="en-US" sz="1600" i="1" baseline="-5999"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k</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yield (T=2)</a:t>
            </a:r>
          </a:p>
          <a:p>
            <a:pPr defTabSz="1810968">
              <a:defRPr sz="2000">
                <a:latin typeface="CMU Serif Roman"/>
                <a:ea typeface="CMU Serif Roman"/>
                <a:cs typeface="CMU Serif Roman"/>
                <a:sym typeface="CMU Serif Roman"/>
              </a:defRPr>
            </a:pPr>
            <a:r>
              <a:rPr lang="en-US" sz="1600" i="1" dirty="0" err="1">
                <a:solidFill>
                  <a:srgbClr val="FF0000"/>
                </a:solidFill>
                <a:latin typeface="Times New Roman" panose="02020603050405020304" pitchFamily="18" charset="0"/>
                <a:cs typeface="Times New Roman" panose="02020603050405020304" pitchFamily="18" charset="0"/>
              </a:rPr>
              <a:t>f</a:t>
            </a:r>
            <a:r>
              <a:rPr lang="en-US" sz="1600" i="1" baseline="-5999" dirty="0" err="1">
                <a:solidFill>
                  <a:srgbClr val="FF0000"/>
                </a:solidFill>
                <a:latin typeface="Times New Roman" panose="02020603050405020304" pitchFamily="18" charset="0"/>
                <a:cs typeface="Times New Roman" panose="02020603050405020304" pitchFamily="18" charset="0"/>
              </a:rPr>
              <a:t>k</a:t>
            </a:r>
            <a:r>
              <a:rPr lang="en-US" sz="1600" dirty="0">
                <a:solidFill>
                  <a:srgbClr val="FF0000"/>
                </a:solidFill>
                <a:latin typeface="Times New Roman" panose="02020603050405020304" pitchFamily="18" charset="0"/>
                <a:cs typeface="Times New Roman" panose="02020603050405020304" pitchFamily="18" charset="0"/>
              </a:rPr>
              <a:t>(</a:t>
            </a:r>
            <a:r>
              <a:rPr lang="en-US" sz="1600" i="1" dirty="0" err="1">
                <a:solidFill>
                  <a:srgbClr val="FF0000"/>
                </a:solidFill>
                <a:latin typeface="Times New Roman" panose="02020603050405020304" pitchFamily="18" charset="0"/>
                <a:cs typeface="Times New Roman" panose="02020603050405020304" pitchFamily="18" charset="0"/>
              </a:rPr>
              <a:t>m</a:t>
            </a:r>
            <a:r>
              <a:rPr lang="en-US" sz="1600" i="1" baseline="-5999" dirty="0" err="1">
                <a:solidFill>
                  <a:srgbClr val="FF0000"/>
                </a:solidFill>
                <a:latin typeface="Times New Roman" panose="02020603050405020304" pitchFamily="18" charset="0"/>
                <a:cs typeface="Times New Roman" panose="02020603050405020304" pitchFamily="18" charset="0"/>
              </a:rPr>
              <a:t>K</a:t>
            </a:r>
            <a:r>
              <a:rPr lang="el-GR" sz="1600" i="1" baseline="-5999" dirty="0">
                <a:solidFill>
                  <a:srgbClr val="FF0000"/>
                </a:solidFill>
                <a:latin typeface="Times New Roman" panose="02020603050405020304" pitchFamily="18" charset="0"/>
                <a:cs typeface="Times New Roman" panose="02020603050405020304" pitchFamily="18" charset="0"/>
              </a:rPr>
              <a:t>π,</a:t>
            </a:r>
            <a:r>
              <a:rPr lang="en-US" sz="1600" i="1" baseline="-5999" dirty="0" err="1">
                <a:solidFill>
                  <a:srgbClr val="FF0000"/>
                </a:solidFill>
                <a:latin typeface="Times New Roman" panose="02020603050405020304" pitchFamily="18" charset="0"/>
                <a:cs typeface="Times New Roman" panose="02020603050405020304" pitchFamily="18" charset="0"/>
              </a:rPr>
              <a:t>i</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per-event PDF value with </a:t>
            </a:r>
            <a:r>
              <a:rPr lang="en-US" sz="1600" i="1" dirty="0">
                <a:latin typeface="Times New Roman" panose="02020603050405020304" pitchFamily="18" charset="0"/>
                <a:cs typeface="Times New Roman" panose="02020603050405020304" pitchFamily="18" charset="0"/>
              </a:rPr>
              <a:t>k</a:t>
            </a:r>
            <a:r>
              <a:rPr lang="en-US" sz="1600" baseline="30000" dirty="0">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hypothesis</a:t>
            </a:r>
          </a:p>
          <a:p>
            <a:pPr defTabSz="1810968">
              <a:defRPr sz="2000">
                <a:latin typeface="CMU Serif Roman"/>
                <a:ea typeface="CMU Serif Roman"/>
                <a:cs typeface="CMU Serif Roman"/>
                <a:sym typeface="CMU Serif Roman"/>
              </a:defRPr>
            </a:pPr>
            <a:r>
              <a:rPr lang="en-US" sz="1600" dirty="0">
                <a:solidFill>
                  <a:srgbClr val="FF0000"/>
                </a:solidFill>
                <a:latin typeface="Times New Roman" panose="02020603050405020304" pitchFamily="18" charset="0"/>
                <a:cs typeface="Times New Roman" panose="02020603050405020304" pitchFamily="18" charset="0"/>
              </a:rPr>
              <a:t>V</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cov</a:t>
            </a:r>
            <a:r>
              <a:rPr lang="en-US" sz="1600" dirty="0">
                <a:latin typeface="Times New Roman" panose="02020603050405020304" pitchFamily="18" charset="0"/>
                <a:cs typeface="Times New Roman" panose="02020603050405020304" pitchFamily="18" charset="0"/>
              </a:rPr>
              <a:t>. matrix</a:t>
            </a:r>
          </a:p>
        </p:txBody>
      </p:sp>
      <p:sp>
        <p:nvSpPr>
          <p:cNvPr id="33" name="TextBox 32">
            <a:extLst>
              <a:ext uri="{FF2B5EF4-FFF2-40B4-BE49-F238E27FC236}">
                <a16:creationId xmlns:a16="http://schemas.microsoft.com/office/drawing/2014/main" id="{6B0A6E69-F73F-7242-8D4C-487B3F3614FC}"/>
              </a:ext>
            </a:extLst>
          </p:cNvPr>
          <p:cNvSpPr txBox="1"/>
          <p:nvPr/>
        </p:nvSpPr>
        <p:spPr>
          <a:xfrm>
            <a:off x="298961" y="5221545"/>
            <a:ext cx="2113399" cy="369332"/>
          </a:xfrm>
          <a:prstGeom prst="rect">
            <a:avLst/>
          </a:prstGeom>
          <a:noFill/>
        </p:spPr>
        <p:txBody>
          <a:bodyPr wrap="none" rtlCol="0">
            <a:spAutoFit/>
          </a:bodyPr>
          <a:lstStyle/>
          <a:p>
            <a:r>
              <a:rPr lang="en-US" dirty="0"/>
              <a:t>Efficiency Correction</a:t>
            </a:r>
          </a:p>
        </p:txBody>
      </p:sp>
      <p:cxnSp>
        <p:nvCxnSpPr>
          <p:cNvPr id="34" name="Straight Arrow Connector 33">
            <a:extLst>
              <a:ext uri="{FF2B5EF4-FFF2-40B4-BE49-F238E27FC236}">
                <a16:creationId xmlns:a16="http://schemas.microsoft.com/office/drawing/2014/main" id="{E6BF7D7D-B189-0047-AA99-84CD14E961FA}"/>
              </a:ext>
            </a:extLst>
          </p:cNvPr>
          <p:cNvCxnSpPr/>
          <p:nvPr/>
        </p:nvCxnSpPr>
        <p:spPr>
          <a:xfrm flipV="1">
            <a:off x="2412360" y="5403323"/>
            <a:ext cx="695062"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67A3F851-EA6A-1240-8607-35B8E6FB968E}"/>
              </a:ext>
            </a:extLst>
          </p:cNvPr>
          <p:cNvPicPr>
            <a:picLocks noChangeAspect="1"/>
          </p:cNvPicPr>
          <p:nvPr/>
        </p:nvPicPr>
        <p:blipFill rotWithShape="1">
          <a:blip r:embed="rId6"/>
          <a:srcRect t="10979"/>
          <a:stretch/>
        </p:blipFill>
        <p:spPr>
          <a:xfrm>
            <a:off x="10749280" y="0"/>
            <a:ext cx="1442720" cy="1900293"/>
          </a:xfrm>
          <a:prstGeom prst="rect">
            <a:avLst/>
          </a:prstGeom>
        </p:spPr>
      </p:pic>
      <p:pic>
        <p:nvPicPr>
          <p:cNvPr id="65" name="Picture 64">
            <a:extLst>
              <a:ext uri="{FF2B5EF4-FFF2-40B4-BE49-F238E27FC236}">
                <a16:creationId xmlns:a16="http://schemas.microsoft.com/office/drawing/2014/main" id="{5680CBFE-8DBA-AC49-BA03-50B9AC5A20A2}"/>
              </a:ext>
            </a:extLst>
          </p:cNvPr>
          <p:cNvPicPr>
            <a:picLocks noChangeAspect="1"/>
          </p:cNvPicPr>
          <p:nvPr/>
        </p:nvPicPr>
        <p:blipFill>
          <a:blip r:embed="rId7"/>
          <a:srcRect/>
          <a:stretch/>
        </p:blipFill>
        <p:spPr>
          <a:xfrm>
            <a:off x="109288" y="737058"/>
            <a:ext cx="923192" cy="342900"/>
          </a:xfrm>
          <a:prstGeom prst="rect">
            <a:avLst/>
          </a:prstGeom>
        </p:spPr>
      </p:pic>
      <p:sp>
        <p:nvSpPr>
          <p:cNvPr id="66" name="Rectangle 65">
            <a:extLst>
              <a:ext uri="{FF2B5EF4-FFF2-40B4-BE49-F238E27FC236}">
                <a16:creationId xmlns:a16="http://schemas.microsoft.com/office/drawing/2014/main" id="{33F74262-10BD-7B4D-8762-908D320BC26A}"/>
              </a:ext>
            </a:extLst>
          </p:cNvPr>
          <p:cNvSpPr/>
          <p:nvPr/>
        </p:nvSpPr>
        <p:spPr>
          <a:xfrm>
            <a:off x="3359120" y="723842"/>
            <a:ext cx="4686091" cy="369332"/>
          </a:xfrm>
          <a:prstGeom prst="rect">
            <a:avLst/>
          </a:prstGeom>
          <a:ln>
            <a:solidFill>
              <a:srgbClr val="FF0000"/>
            </a:solidFill>
          </a:ln>
        </p:spPr>
        <p:txBody>
          <a:bodyPr wrap="none">
            <a:spAutoFit/>
          </a:bodyPr>
          <a:lstStyle/>
          <a:p>
            <a:r>
              <a:rPr lang="en-US" dirty="0" err="1"/>
              <a:t>Nucl</a:t>
            </a:r>
            <a:r>
              <a:rPr lang="en-US" dirty="0"/>
              <a:t>. </a:t>
            </a:r>
            <a:r>
              <a:rPr lang="en-US" dirty="0" err="1"/>
              <a:t>Instrum</a:t>
            </a:r>
            <a:r>
              <a:rPr lang="en-US" dirty="0"/>
              <a:t>. Methods Phys. Res., A (2005) 555</a:t>
            </a:r>
          </a:p>
        </p:txBody>
      </p:sp>
      <p:pic>
        <p:nvPicPr>
          <p:cNvPr id="70" name="Picture 69" descr="Shape&#10;&#10;Description automatically generated with medium confidence">
            <a:extLst>
              <a:ext uri="{FF2B5EF4-FFF2-40B4-BE49-F238E27FC236}">
                <a16:creationId xmlns:a16="http://schemas.microsoft.com/office/drawing/2014/main" id="{8BCC2B56-3D38-2141-92EB-373097D96A43}"/>
              </a:ext>
            </a:extLst>
          </p:cNvPr>
          <p:cNvPicPr>
            <a:picLocks noChangeAspect="1"/>
          </p:cNvPicPr>
          <p:nvPr/>
        </p:nvPicPr>
        <p:blipFill>
          <a:blip r:embed="rId8"/>
          <a:stretch>
            <a:fillRect/>
          </a:stretch>
        </p:blipFill>
        <p:spPr>
          <a:xfrm>
            <a:off x="1014219" y="2818382"/>
            <a:ext cx="4447792" cy="950976"/>
          </a:xfrm>
          <a:prstGeom prst="rect">
            <a:avLst/>
          </a:prstGeom>
          <a:ln>
            <a:solidFill>
              <a:srgbClr val="FF0000"/>
            </a:solidFill>
          </a:ln>
        </p:spPr>
      </p:pic>
      <p:pic>
        <p:nvPicPr>
          <p:cNvPr id="72" name="Picture 71" descr="Shape&#10;&#10;Description automatically generated with medium confidence">
            <a:extLst>
              <a:ext uri="{FF2B5EF4-FFF2-40B4-BE49-F238E27FC236}">
                <a16:creationId xmlns:a16="http://schemas.microsoft.com/office/drawing/2014/main" id="{DF8838FD-81C4-D04A-A1C5-E09CFCF4A8EC}"/>
              </a:ext>
            </a:extLst>
          </p:cNvPr>
          <p:cNvPicPr>
            <a:picLocks noChangeAspect="1"/>
          </p:cNvPicPr>
          <p:nvPr/>
        </p:nvPicPr>
        <p:blipFill>
          <a:blip r:embed="rId9"/>
          <a:stretch>
            <a:fillRect/>
          </a:stretch>
        </p:blipFill>
        <p:spPr>
          <a:xfrm>
            <a:off x="3359120" y="5066662"/>
            <a:ext cx="2914922" cy="625206"/>
          </a:xfrm>
          <a:prstGeom prst="rect">
            <a:avLst/>
          </a:prstGeom>
          <a:ln>
            <a:solidFill>
              <a:srgbClr val="FF0000"/>
            </a:solidFill>
          </a:ln>
        </p:spPr>
      </p:pic>
      <p:cxnSp>
        <p:nvCxnSpPr>
          <p:cNvPr id="81" name="Straight Connector 80">
            <a:extLst>
              <a:ext uri="{FF2B5EF4-FFF2-40B4-BE49-F238E27FC236}">
                <a16:creationId xmlns:a16="http://schemas.microsoft.com/office/drawing/2014/main" id="{6CA5697D-24A8-E24F-9B17-DAAA1CB2F49F}"/>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68A1603-203C-EB41-BFE3-A97B1D4A0461}"/>
              </a:ext>
            </a:extLst>
          </p:cNvPr>
          <p:cNvSpPr txBox="1"/>
          <p:nvPr/>
        </p:nvSpPr>
        <p:spPr>
          <a:xfrm>
            <a:off x="8403144" y="2449050"/>
            <a:ext cx="714426" cy="338554"/>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STAR</a:t>
            </a:r>
          </a:p>
        </p:txBody>
      </p:sp>
      <p:sp>
        <p:nvSpPr>
          <p:cNvPr id="2" name="Date Placeholder 1">
            <a:extLst>
              <a:ext uri="{FF2B5EF4-FFF2-40B4-BE49-F238E27FC236}">
                <a16:creationId xmlns:a16="http://schemas.microsoft.com/office/drawing/2014/main" id="{8D15D7B0-CDC5-AD8F-0054-03B35BA28367}"/>
              </a:ext>
            </a:extLst>
          </p:cNvPr>
          <p:cNvSpPr>
            <a:spLocks noGrp="1"/>
          </p:cNvSpPr>
          <p:nvPr>
            <p:ph type="dt" sz="half" idx="10"/>
          </p:nvPr>
        </p:nvSpPr>
        <p:spPr/>
        <p:txBody>
          <a:bodyPr/>
          <a:lstStyle/>
          <a:p>
            <a:r>
              <a:rPr lang="en-US"/>
              <a:t>October 28, 2022</a:t>
            </a:r>
            <a:endParaRPr lang="en-US" dirty="0"/>
          </a:p>
        </p:txBody>
      </p:sp>
      <p:sp>
        <p:nvSpPr>
          <p:cNvPr id="8" name="Footer Placeholder 7">
            <a:extLst>
              <a:ext uri="{FF2B5EF4-FFF2-40B4-BE49-F238E27FC236}">
                <a16:creationId xmlns:a16="http://schemas.microsoft.com/office/drawing/2014/main" id="{585C4671-B692-7F9A-2C9A-AA44C51F9F2B}"/>
              </a:ext>
            </a:extLst>
          </p:cNvPr>
          <p:cNvSpPr>
            <a:spLocks noGrp="1"/>
          </p:cNvSpPr>
          <p:nvPr>
            <p:ph type="ftr" sz="quarter" idx="11"/>
          </p:nvPr>
        </p:nvSpPr>
        <p:spPr/>
        <p:txBody>
          <a:bodyPr/>
          <a:lstStyle/>
          <a:p>
            <a:r>
              <a:rPr lang="en-US"/>
              <a:t>Diptanil Roy, DNP 2022</a:t>
            </a:r>
            <a:endParaRPr lang="en-US" dirty="0"/>
          </a:p>
        </p:txBody>
      </p:sp>
      <p:sp>
        <p:nvSpPr>
          <p:cNvPr id="9" name="Slide Number Placeholder 8">
            <a:extLst>
              <a:ext uri="{FF2B5EF4-FFF2-40B4-BE49-F238E27FC236}">
                <a16:creationId xmlns:a16="http://schemas.microsoft.com/office/drawing/2014/main" id="{83FA6A37-D432-B5CC-B201-2E6FAE8D0EBD}"/>
              </a:ext>
            </a:extLst>
          </p:cNvPr>
          <p:cNvSpPr>
            <a:spLocks noGrp="1"/>
          </p:cNvSpPr>
          <p:nvPr>
            <p:ph type="sldNum" sz="quarter" idx="12"/>
          </p:nvPr>
        </p:nvSpPr>
        <p:spPr/>
        <p:txBody>
          <a:bodyPr/>
          <a:lstStyle/>
          <a:p>
            <a:fld id="{EE78E8B4-5C77-7846-9A5E-F1E2DEA445DC}" type="slidenum">
              <a:rPr lang="en-US" smtClean="0"/>
              <a:t>20</a:t>
            </a:fld>
            <a:endParaRPr lang="en-US" dirty="0"/>
          </a:p>
        </p:txBody>
      </p:sp>
    </p:spTree>
    <p:extLst>
      <p:ext uri="{BB962C8B-B14F-4D97-AF65-F5344CB8AC3E}">
        <p14:creationId xmlns:p14="http://schemas.microsoft.com/office/powerpoint/2010/main" val="116759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A110FE3-8B43-7146-8124-DE75ABC43A51}"/>
              </a:ext>
            </a:extLst>
          </p:cNvPr>
          <p:cNvPicPr>
            <a:picLocks noChangeAspect="1"/>
          </p:cNvPicPr>
          <p:nvPr/>
        </p:nvPicPr>
        <p:blipFill>
          <a:blip r:embed="rId2"/>
          <a:srcRect/>
          <a:stretch/>
        </p:blipFill>
        <p:spPr>
          <a:xfrm rot="5400000">
            <a:off x="1199562" y="668198"/>
            <a:ext cx="4254881" cy="4378434"/>
          </a:xfrm>
          <a:prstGeom prst="rect">
            <a:avLst/>
          </a:prstGeom>
        </p:spPr>
      </p:pic>
      <p:pic>
        <p:nvPicPr>
          <p:cNvPr id="27" name="Picture 26">
            <a:extLst>
              <a:ext uri="{FF2B5EF4-FFF2-40B4-BE49-F238E27FC236}">
                <a16:creationId xmlns:a16="http://schemas.microsoft.com/office/drawing/2014/main" id="{E23E57DE-1B85-5249-B186-B2E405EDECFF}"/>
              </a:ext>
            </a:extLst>
          </p:cNvPr>
          <p:cNvPicPr>
            <a:picLocks noChangeAspect="1"/>
          </p:cNvPicPr>
          <p:nvPr/>
        </p:nvPicPr>
        <p:blipFill>
          <a:blip r:embed="rId3"/>
          <a:srcRect/>
          <a:stretch/>
        </p:blipFill>
        <p:spPr>
          <a:xfrm rot="5400000">
            <a:off x="2299962" y="3200704"/>
            <a:ext cx="2054080" cy="437843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4FA603-5016-0640-B8C7-E3F994F04813}"/>
                  </a:ext>
                </a:extLst>
              </p:cNvPr>
              <p:cNvSpPr txBox="1"/>
              <p:nvPr/>
            </p:nvSpPr>
            <p:spPr>
              <a:xfrm>
                <a:off x="1903357" y="3296556"/>
                <a:ext cx="1741063" cy="811954"/>
              </a:xfrm>
              <a:prstGeom prst="rect">
                <a:avLst/>
              </a:prstGeom>
              <a:noFill/>
              <a:ln>
                <a:no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pPr/>
                <a14:m>
                  <m:oMathPara xmlns:m="http://schemas.openxmlformats.org/officeDocument/2006/math">
                    <m:oMathParaPr>
                      <m:jc m:val="left"/>
                    </m:oMathParaPr>
                    <m:oMath xmlns:m="http://schemas.openxmlformats.org/officeDocument/2006/math">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𝜂</m:t>
                              </m:r>
                            </m:e>
                            <m:sub>
                              <m:r>
                                <m:rPr>
                                  <m:sty m:val="p"/>
                                </m:rPr>
                                <a:rPr lang="en-US" sz="1100">
                                  <a:latin typeface="Cambria Math" panose="02040503050406030204" pitchFamily="18" charset="0"/>
                                </a:rPr>
                                <m:t>jet</m:t>
                              </m:r>
                            </m:sub>
                          </m:sSub>
                        </m:e>
                      </m:d>
                      <m:r>
                        <a:rPr lang="en-US" sz="1100" i="1">
                          <a:latin typeface="Cambria Math" panose="02040503050406030204" pitchFamily="18" charset="0"/>
                        </a:rPr>
                        <m:t>&lt;0.6</m:t>
                      </m:r>
                    </m:oMath>
                  </m:oMathPara>
                </a14:m>
                <a:endParaRPr lang="en-US" sz="11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i="1">
                            <a:latin typeface="Cambria Math" panose="02040503050406030204" pitchFamily="18" charset="0"/>
                          </a:rPr>
                          <m:t>,</m:t>
                        </m:r>
                        <m:r>
                          <m:rPr>
                            <m:sty m:val="p"/>
                          </m:rPr>
                          <a:rPr lang="en-US" sz="1100">
                            <a:latin typeface="Cambria Math" panose="02040503050406030204" pitchFamily="18" charset="0"/>
                          </a:rPr>
                          <m:t>const</m:t>
                        </m:r>
                      </m:sub>
                    </m:sSub>
                    <m:r>
                      <a:rPr lang="en-US" sz="1100" i="1">
                        <a:latin typeface="Cambria Math" panose="02040503050406030204" pitchFamily="18" charset="0"/>
                      </a:rPr>
                      <m:t>&gt;0.2</m:t>
                    </m:r>
                  </m:oMath>
                </a14:m>
                <a:r>
                  <a:rPr lang="en-US" sz="1100" dirty="0">
                    <a:latin typeface="Times New Roman" panose="02020603050405020304" pitchFamily="18" charset="0"/>
                    <a:cs typeface="Times New Roman" panose="02020603050405020304" pitchFamily="18" charset="0"/>
                  </a:rPr>
                  <a:t> GeV/</a:t>
                </a:r>
                <a:r>
                  <a:rPr lang="en-US" sz="1100" i="1" dirty="0">
                    <a:latin typeface="Times New Roman" panose="02020603050405020304" pitchFamily="18" charset="0"/>
                    <a:cs typeface="Times New Roman" panose="02020603050405020304" pitchFamily="18" charset="0"/>
                  </a:rPr>
                  <a:t>c</a:t>
                </a: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a:latin typeface="Cambria Math" panose="02040503050406030204" pitchFamily="18" charset="0"/>
                          </a:rPr>
                          <m:t>, </m:t>
                        </m:r>
                        <m:r>
                          <m:rPr>
                            <m:sty m:val="p"/>
                          </m:rPr>
                          <a:rPr lang="en-US" sz="1100">
                            <a:latin typeface="Cambria Math" panose="02040503050406030204" pitchFamily="18" charset="0"/>
                          </a:rPr>
                          <m:t>Kπ</m:t>
                        </m:r>
                        <m:r>
                          <a:rPr lang="en-US" sz="110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&gt; 5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FD4FA603-5016-0640-B8C7-E3F994F04813}"/>
                  </a:ext>
                </a:extLst>
              </p:cNvPr>
              <p:cNvSpPr txBox="1">
                <a:spLocks noRot="1" noChangeAspect="1" noMove="1" noResize="1" noEditPoints="1" noAdjustHandles="1" noChangeArrowheads="1" noChangeShapeType="1" noTextEdit="1"/>
              </p:cNvSpPr>
              <p:nvPr/>
            </p:nvSpPr>
            <p:spPr>
              <a:xfrm>
                <a:off x="1903357" y="3296556"/>
                <a:ext cx="1741063" cy="811954"/>
              </a:xfrm>
              <a:prstGeom prst="rect">
                <a:avLst/>
              </a:prstGeom>
              <a:blipFill>
                <a:blip r:embed="rId4"/>
                <a:stretch>
                  <a:fillRect b="-3077"/>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B308ECA8-9182-2E42-8817-7487304D28E8}"/>
              </a:ext>
            </a:extLst>
          </p:cNvPr>
          <p:cNvSpPr txBox="1"/>
          <p:nvPr/>
        </p:nvSpPr>
        <p:spPr>
          <a:xfrm>
            <a:off x="0" y="-7272"/>
            <a:ext cx="9445083" cy="646331"/>
          </a:xfrm>
          <a:prstGeom prst="rect">
            <a:avLst/>
          </a:prstGeom>
          <a:noFill/>
        </p:spPr>
        <p:txBody>
          <a:bodyPr wrap="square" rtlCol="0">
            <a:spAutoFit/>
          </a:bodyPr>
          <a:lstStyle/>
          <a:p>
            <a:r>
              <a:rPr lang="en-US" sz="3600" b="1" dirty="0"/>
              <a:t>Closures For Unfolding</a:t>
            </a:r>
          </a:p>
        </p:txBody>
      </p:sp>
      <p:pic>
        <p:nvPicPr>
          <p:cNvPr id="5" name="Picture 2">
            <a:extLst>
              <a:ext uri="{FF2B5EF4-FFF2-40B4-BE49-F238E27FC236}">
                <a16:creationId xmlns:a16="http://schemas.microsoft.com/office/drawing/2014/main" id="{6C7CD7A2-41FC-9246-A08A-D78CB386E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8567C6C-A88B-FE4D-9BF8-6FBAB77EB09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5F3FB4-844A-0941-A531-A562431319FE}"/>
              </a:ext>
            </a:extLst>
          </p:cNvPr>
          <p:cNvSpPr txBox="1"/>
          <p:nvPr/>
        </p:nvSpPr>
        <p:spPr>
          <a:xfrm>
            <a:off x="1903357" y="1207822"/>
            <a:ext cx="963662" cy="307777"/>
          </a:xfrm>
          <a:prstGeom prst="rect">
            <a:avLst/>
          </a:prstGeom>
          <a:noFill/>
        </p:spPr>
        <p:txBody>
          <a:bodyPr wrap="square" rtlCol="0">
            <a:spAutoFit/>
          </a:bodyPr>
          <a:lstStyle/>
          <a:p>
            <a:r>
              <a:rPr lang="en-US" sz="1400" dirty="0">
                <a:solidFill>
                  <a:srgbClr val="FF0000"/>
                </a:solidFill>
              </a:rPr>
              <a:t>Simulation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00EA8B-A39B-1346-88A2-D16C741F22BC}"/>
                  </a:ext>
                </a:extLst>
              </p:cNvPr>
              <p:cNvSpPr txBox="1"/>
              <p:nvPr/>
            </p:nvSpPr>
            <p:spPr>
              <a:xfrm>
                <a:off x="3299129" y="611822"/>
                <a:ext cx="1877437" cy="601960"/>
              </a:xfrm>
              <a:prstGeom prst="rect">
                <a:avLst/>
              </a:prstGeom>
              <a:noFill/>
            </p:spPr>
            <p:txBody>
              <a:bodyPr wrap="square" rtlCol="0">
                <a:spAutoFit/>
              </a:bodyPr>
              <a:lstStyle/>
              <a:p>
                <a:pPr algn="r"/>
                <a14:m>
                  <m:oMath xmlns:m="http://schemas.openxmlformats.org/officeDocument/2006/math">
                    <m:rad>
                      <m:radPr>
                        <m:degHide m:val="on"/>
                        <m:ctrlPr>
                          <a:rPr lang="en-US" sz="1100" i="1">
                            <a:solidFill>
                              <a:srgbClr val="FF0000"/>
                            </a:solidFill>
                            <a:latin typeface="Cambria Math" panose="02040503050406030204" pitchFamily="18" charset="0"/>
                            <a:ea typeface="Cambria Math" panose="02040503050406030204" pitchFamily="18" charset="0"/>
                          </a:rPr>
                        </m:ctrlPr>
                      </m:radPr>
                      <m:deg/>
                      <m:e>
                        <m:r>
                          <a:rPr lang="en-US" sz="1100" i="1">
                            <a:solidFill>
                              <a:srgbClr val="FF0000"/>
                            </a:solidFill>
                            <a:latin typeface="Cambria Math" panose="02040503050406030204" pitchFamily="18" charset="0"/>
                            <a:ea typeface="Cambria Math" panose="02040503050406030204" pitchFamily="18" charset="0"/>
                          </a:rPr>
                          <m:t>𝑠</m:t>
                        </m:r>
                      </m:e>
                    </m:rad>
                    <m:r>
                      <a:rPr lang="en-US" sz="1100" i="1">
                        <a:solidFill>
                          <a:srgbClr val="FF0000"/>
                        </a:solidFill>
                        <a:latin typeface="Cambria Math" panose="02040503050406030204" pitchFamily="18" charset="0"/>
                        <a:ea typeface="Cambria Math" panose="02040503050406030204" pitchFamily="18" charset="0"/>
                      </a:rPr>
                      <m:t>=</m:t>
                    </m:r>
                    <m:r>
                      <a:rPr lang="en-US" sz="1100">
                        <a:solidFill>
                          <a:srgbClr val="FF0000"/>
                        </a:solidFill>
                        <a:latin typeface="Cambria Math" panose="02040503050406030204" pitchFamily="18" charset="0"/>
                        <a:ea typeface="Cambria Math" panose="02040503050406030204" pitchFamily="18" charset="0"/>
                      </a:rPr>
                      <m:t>200</m:t>
                    </m:r>
                  </m:oMath>
                </a14:m>
                <a:r>
                  <a:rPr lang="en-US" sz="1100" dirty="0">
                    <a:solidFill>
                      <a:srgbClr val="FF0000"/>
                    </a:solidFill>
                  </a:rPr>
                  <a:t> GeV </a:t>
                </a:r>
                <a:r>
                  <a:rPr lang="en-US" sz="1100" i="1" dirty="0" err="1">
                    <a:solidFill>
                      <a:srgbClr val="FF0000"/>
                    </a:solidFill>
                  </a:rPr>
                  <a:t>p</a:t>
                </a:r>
                <a:r>
                  <a:rPr lang="en-US" sz="1100" dirty="0" err="1">
                    <a:solidFill>
                      <a:srgbClr val="FF0000"/>
                    </a:solidFill>
                  </a:rPr>
                  <a:t>+</a:t>
                </a:r>
                <a:r>
                  <a:rPr lang="en-US" sz="1100" i="1" dirty="0" err="1">
                    <a:solidFill>
                      <a:srgbClr val="FF0000"/>
                    </a:solidFill>
                  </a:rPr>
                  <a:t>p</a:t>
                </a:r>
                <a:endParaRPr lang="en-US" sz="1100" i="1" dirty="0">
                  <a:solidFill>
                    <a:srgbClr val="FF0000"/>
                  </a:solidFill>
                </a:endParaRPr>
              </a:p>
              <a:p>
                <a:pPr algn="r"/>
                <a:r>
                  <a:rPr lang="en-US" sz="1100" dirty="0">
                    <a:solidFill>
                      <a:srgbClr val="FF0000"/>
                    </a:solidFill>
                  </a:rPr>
                  <a:t>PYTHIA 8 + GEANT 3</a:t>
                </a:r>
              </a:p>
              <a:p>
                <a:pPr algn="r"/>
                <a:r>
                  <a:rPr lang="en-US" sz="1100" dirty="0" err="1">
                    <a:solidFill>
                      <a:srgbClr val="FF0000"/>
                    </a:solidFill>
                  </a:rPr>
                  <a:t>Au+Au</a:t>
                </a:r>
                <a:r>
                  <a:rPr lang="en-US" sz="1100" dirty="0">
                    <a:solidFill>
                      <a:srgbClr val="FF0000"/>
                    </a:solidFill>
                  </a:rPr>
                  <a:t> Heavy Ion Background</a:t>
                </a:r>
              </a:p>
            </p:txBody>
          </p:sp>
        </mc:Choice>
        <mc:Fallback xmlns="">
          <p:sp>
            <p:nvSpPr>
              <p:cNvPr id="11" name="TextBox 10">
                <a:extLst>
                  <a:ext uri="{FF2B5EF4-FFF2-40B4-BE49-F238E27FC236}">
                    <a16:creationId xmlns:a16="http://schemas.microsoft.com/office/drawing/2014/main" id="{C200EA8B-A39B-1346-88A2-D16C741F22BC}"/>
                  </a:ext>
                </a:extLst>
              </p:cNvPr>
              <p:cNvSpPr txBox="1">
                <a:spLocks noRot="1" noChangeAspect="1" noMove="1" noResize="1" noEditPoints="1" noAdjustHandles="1" noChangeArrowheads="1" noChangeShapeType="1" noTextEdit="1"/>
              </p:cNvSpPr>
              <p:nvPr/>
            </p:nvSpPr>
            <p:spPr>
              <a:xfrm>
                <a:off x="3299129" y="611822"/>
                <a:ext cx="1877437" cy="601960"/>
              </a:xfrm>
              <a:prstGeom prst="rect">
                <a:avLst/>
              </a:prstGeom>
              <a:blipFill>
                <a:blip r:embed="rId6"/>
                <a:stretch>
                  <a:fillRect b="-6250"/>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0F410871-8FFD-354F-BA80-6B3B3295DAB8}"/>
              </a:ext>
            </a:extLst>
          </p:cNvPr>
          <p:cNvPicPr>
            <a:picLocks noChangeAspect="1"/>
          </p:cNvPicPr>
          <p:nvPr/>
        </p:nvPicPr>
        <p:blipFill>
          <a:blip r:embed="rId7"/>
          <a:srcRect/>
          <a:stretch/>
        </p:blipFill>
        <p:spPr>
          <a:xfrm rot="5400000">
            <a:off x="6343568" y="735944"/>
            <a:ext cx="4254881" cy="4378434"/>
          </a:xfrm>
          <a:prstGeom prst="rect">
            <a:avLst/>
          </a:prstGeom>
        </p:spPr>
      </p:pic>
      <p:pic>
        <p:nvPicPr>
          <p:cNvPr id="37" name="Picture 36">
            <a:extLst>
              <a:ext uri="{FF2B5EF4-FFF2-40B4-BE49-F238E27FC236}">
                <a16:creationId xmlns:a16="http://schemas.microsoft.com/office/drawing/2014/main" id="{75BAED7F-B966-7146-8A60-98724ABA95B8}"/>
              </a:ext>
            </a:extLst>
          </p:cNvPr>
          <p:cNvPicPr>
            <a:picLocks noChangeAspect="1"/>
          </p:cNvPicPr>
          <p:nvPr/>
        </p:nvPicPr>
        <p:blipFill>
          <a:blip r:embed="rId8"/>
          <a:srcRect/>
          <a:stretch/>
        </p:blipFill>
        <p:spPr>
          <a:xfrm rot="5400000">
            <a:off x="7439859" y="3269161"/>
            <a:ext cx="2054080" cy="4378433"/>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AB5697-9392-3A4A-93D6-111916784B31}"/>
                  </a:ext>
                </a:extLst>
              </p:cNvPr>
              <p:cNvSpPr txBox="1"/>
              <p:nvPr/>
            </p:nvSpPr>
            <p:spPr>
              <a:xfrm>
                <a:off x="8421290" y="658088"/>
                <a:ext cx="1877437" cy="601960"/>
              </a:xfrm>
              <a:prstGeom prst="rect">
                <a:avLst/>
              </a:prstGeom>
              <a:noFill/>
            </p:spPr>
            <p:txBody>
              <a:bodyPr wrap="square" rtlCol="0">
                <a:spAutoFit/>
              </a:bodyPr>
              <a:lstStyle/>
              <a:p>
                <a:pPr algn="r"/>
                <a14:m>
                  <m:oMath xmlns:m="http://schemas.openxmlformats.org/officeDocument/2006/math">
                    <m:rad>
                      <m:radPr>
                        <m:degHide m:val="on"/>
                        <m:ctrlPr>
                          <a:rPr lang="en-US" sz="1100" i="1">
                            <a:solidFill>
                              <a:srgbClr val="FF0000"/>
                            </a:solidFill>
                            <a:latin typeface="Cambria Math" panose="02040503050406030204" pitchFamily="18" charset="0"/>
                            <a:ea typeface="Cambria Math" panose="02040503050406030204" pitchFamily="18" charset="0"/>
                          </a:rPr>
                        </m:ctrlPr>
                      </m:radPr>
                      <m:deg/>
                      <m:e>
                        <m:r>
                          <a:rPr lang="en-US" sz="1100" i="1">
                            <a:solidFill>
                              <a:srgbClr val="FF0000"/>
                            </a:solidFill>
                            <a:latin typeface="Cambria Math" panose="02040503050406030204" pitchFamily="18" charset="0"/>
                            <a:ea typeface="Cambria Math" panose="02040503050406030204" pitchFamily="18" charset="0"/>
                          </a:rPr>
                          <m:t>𝑠</m:t>
                        </m:r>
                      </m:e>
                    </m:rad>
                    <m:r>
                      <a:rPr lang="en-US" sz="1100" i="1">
                        <a:solidFill>
                          <a:srgbClr val="FF0000"/>
                        </a:solidFill>
                        <a:latin typeface="Cambria Math" panose="02040503050406030204" pitchFamily="18" charset="0"/>
                        <a:ea typeface="Cambria Math" panose="02040503050406030204" pitchFamily="18" charset="0"/>
                      </a:rPr>
                      <m:t>=</m:t>
                    </m:r>
                    <m:r>
                      <a:rPr lang="en-US" sz="1100">
                        <a:solidFill>
                          <a:srgbClr val="FF0000"/>
                        </a:solidFill>
                        <a:latin typeface="Cambria Math" panose="02040503050406030204" pitchFamily="18" charset="0"/>
                        <a:ea typeface="Cambria Math" panose="02040503050406030204" pitchFamily="18" charset="0"/>
                      </a:rPr>
                      <m:t>200</m:t>
                    </m:r>
                  </m:oMath>
                </a14:m>
                <a:r>
                  <a:rPr lang="en-US" sz="1100" dirty="0">
                    <a:solidFill>
                      <a:srgbClr val="FF0000"/>
                    </a:solidFill>
                  </a:rPr>
                  <a:t> GeV </a:t>
                </a:r>
                <a:r>
                  <a:rPr lang="en-US" sz="1100" i="1" dirty="0" err="1">
                    <a:solidFill>
                      <a:srgbClr val="FF0000"/>
                    </a:solidFill>
                  </a:rPr>
                  <a:t>p</a:t>
                </a:r>
                <a:r>
                  <a:rPr lang="en-US" sz="1100" dirty="0" err="1">
                    <a:solidFill>
                      <a:srgbClr val="FF0000"/>
                    </a:solidFill>
                  </a:rPr>
                  <a:t>+</a:t>
                </a:r>
                <a:r>
                  <a:rPr lang="en-US" sz="1100" i="1" dirty="0" err="1">
                    <a:solidFill>
                      <a:srgbClr val="FF0000"/>
                    </a:solidFill>
                  </a:rPr>
                  <a:t>p</a:t>
                </a:r>
                <a:endParaRPr lang="en-US" sz="1100" i="1" dirty="0">
                  <a:solidFill>
                    <a:srgbClr val="FF0000"/>
                  </a:solidFill>
                </a:endParaRPr>
              </a:p>
              <a:p>
                <a:pPr algn="r"/>
                <a:r>
                  <a:rPr lang="en-US" sz="1100" dirty="0">
                    <a:solidFill>
                      <a:srgbClr val="FF0000"/>
                    </a:solidFill>
                  </a:rPr>
                  <a:t>PYTHIA 8 + GEANT 3</a:t>
                </a:r>
              </a:p>
              <a:p>
                <a:pPr algn="r"/>
                <a:r>
                  <a:rPr lang="en-US" sz="1100" dirty="0" err="1">
                    <a:solidFill>
                      <a:srgbClr val="FF0000"/>
                    </a:solidFill>
                  </a:rPr>
                  <a:t>Au+Au</a:t>
                </a:r>
                <a:r>
                  <a:rPr lang="en-US" sz="1100" dirty="0">
                    <a:solidFill>
                      <a:srgbClr val="FF0000"/>
                    </a:solidFill>
                  </a:rPr>
                  <a:t> Heavy Ion Background</a:t>
                </a:r>
              </a:p>
            </p:txBody>
          </p:sp>
        </mc:Choice>
        <mc:Fallback xmlns="">
          <p:sp>
            <p:nvSpPr>
              <p:cNvPr id="38" name="TextBox 37">
                <a:extLst>
                  <a:ext uri="{FF2B5EF4-FFF2-40B4-BE49-F238E27FC236}">
                    <a16:creationId xmlns:a16="http://schemas.microsoft.com/office/drawing/2014/main" id="{E0AB5697-9392-3A4A-93D6-111916784B31}"/>
                  </a:ext>
                </a:extLst>
              </p:cNvPr>
              <p:cNvSpPr txBox="1">
                <a:spLocks noRot="1" noChangeAspect="1" noMove="1" noResize="1" noEditPoints="1" noAdjustHandles="1" noChangeArrowheads="1" noChangeShapeType="1" noTextEdit="1"/>
              </p:cNvSpPr>
              <p:nvPr/>
            </p:nvSpPr>
            <p:spPr>
              <a:xfrm>
                <a:off x="8421290" y="658088"/>
                <a:ext cx="1877437" cy="601960"/>
              </a:xfrm>
              <a:prstGeom prst="rect">
                <a:avLst/>
              </a:prstGeom>
              <a:blipFill>
                <a:blip r:embed="rId9"/>
                <a:stretch>
                  <a:fillRect b="-6122"/>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9E93BA01-E605-9940-B52A-DF59BADCAB22}"/>
              </a:ext>
            </a:extLst>
          </p:cNvPr>
          <p:cNvSpPr txBox="1"/>
          <p:nvPr/>
        </p:nvSpPr>
        <p:spPr>
          <a:xfrm>
            <a:off x="7047363" y="1276279"/>
            <a:ext cx="963662" cy="307777"/>
          </a:xfrm>
          <a:prstGeom prst="rect">
            <a:avLst/>
          </a:prstGeom>
          <a:noFill/>
        </p:spPr>
        <p:txBody>
          <a:bodyPr wrap="square" rtlCol="0">
            <a:spAutoFit/>
          </a:bodyPr>
          <a:lstStyle/>
          <a:p>
            <a:r>
              <a:rPr lang="en-US" sz="1400" dirty="0">
                <a:solidFill>
                  <a:srgbClr val="FF0000"/>
                </a:solidFill>
              </a:rPr>
              <a:t>Simulation</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2467BD4-0F79-3345-91CC-794A93EB05D3}"/>
                  </a:ext>
                </a:extLst>
              </p:cNvPr>
              <p:cNvSpPr txBox="1"/>
              <p:nvPr/>
            </p:nvSpPr>
            <p:spPr>
              <a:xfrm>
                <a:off x="6940683" y="3256575"/>
                <a:ext cx="1763960" cy="996876"/>
              </a:xfrm>
              <a:prstGeom prst="rect">
                <a:avLst/>
              </a:prstGeom>
              <a:noFill/>
              <a:ln>
                <a:no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pPr/>
                <a14:m>
                  <m:oMathPara xmlns:m="http://schemas.openxmlformats.org/officeDocument/2006/math">
                    <m:oMathParaPr>
                      <m:jc m:val="left"/>
                    </m:oMathParaPr>
                    <m:oMath xmlns:m="http://schemas.openxmlformats.org/officeDocument/2006/math">
                      <m:d>
                        <m:dPr>
                          <m:begChr m:val="|"/>
                          <m:endChr m:val="|"/>
                          <m:ctrlPr>
                            <a:rPr lang="en-US" sz="1100" i="1">
                              <a:latin typeface="Cambria Math" panose="02040503050406030204" pitchFamily="18" charset="0"/>
                            </a:rPr>
                          </m:ctrlPr>
                        </m:dPr>
                        <m:e>
                          <m:sSub>
                            <m:sSubPr>
                              <m:ctrlPr>
                                <a:rPr lang="en-US" sz="1100" i="1">
                                  <a:latin typeface="Cambria Math" panose="02040503050406030204" pitchFamily="18" charset="0"/>
                                </a:rPr>
                              </m:ctrlPr>
                            </m:sSubPr>
                            <m:e>
                              <m:r>
                                <a:rPr lang="en-US" sz="1100" i="1">
                                  <a:latin typeface="Cambria Math" panose="02040503050406030204" pitchFamily="18" charset="0"/>
                                </a:rPr>
                                <m:t>𝜂</m:t>
                              </m:r>
                            </m:e>
                            <m:sub>
                              <m:r>
                                <m:rPr>
                                  <m:sty m:val="p"/>
                                </m:rPr>
                                <a:rPr lang="en-US" sz="1100">
                                  <a:latin typeface="Cambria Math" panose="02040503050406030204" pitchFamily="18" charset="0"/>
                                </a:rPr>
                                <m:t>jet</m:t>
                              </m:r>
                            </m:sub>
                          </m:sSub>
                        </m:e>
                      </m:d>
                      <m:r>
                        <a:rPr lang="en-US" sz="1100" i="1">
                          <a:latin typeface="Cambria Math" panose="02040503050406030204" pitchFamily="18" charset="0"/>
                        </a:rPr>
                        <m:t>&lt;0.6</m:t>
                      </m:r>
                    </m:oMath>
                  </m:oMathPara>
                </a14:m>
                <a:endParaRPr lang="en-US" sz="1100" i="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i="1">
                            <a:latin typeface="Cambria Math" panose="02040503050406030204" pitchFamily="18" charset="0"/>
                          </a:rPr>
                          <m:t>,</m:t>
                        </m:r>
                        <m:r>
                          <m:rPr>
                            <m:sty m:val="p"/>
                          </m:rPr>
                          <a:rPr lang="en-US" sz="1100">
                            <a:latin typeface="Cambria Math" panose="02040503050406030204" pitchFamily="18" charset="0"/>
                          </a:rPr>
                          <m:t>const</m:t>
                        </m:r>
                      </m:sub>
                    </m:sSub>
                    <m:r>
                      <a:rPr lang="en-US" sz="1100" i="1">
                        <a:latin typeface="Cambria Math" panose="02040503050406030204" pitchFamily="18" charset="0"/>
                      </a:rPr>
                      <m:t>&gt;0.2</m:t>
                    </m:r>
                  </m:oMath>
                </a14:m>
                <a:r>
                  <a:rPr lang="en-US" sz="1100" dirty="0">
                    <a:latin typeface="Times New Roman" panose="02020603050405020304" pitchFamily="18" charset="0"/>
                    <a:cs typeface="Times New Roman" panose="02020603050405020304" pitchFamily="18" charset="0"/>
                  </a:rPr>
                  <a:t> GeV/</a:t>
                </a:r>
                <a:r>
                  <a:rPr lang="en-US" sz="1100" i="1" dirty="0">
                    <a:latin typeface="Times New Roman" panose="02020603050405020304" pitchFamily="18" charset="0"/>
                    <a:cs typeface="Times New Roman" panose="02020603050405020304" pitchFamily="18" charset="0"/>
                  </a:rPr>
                  <a:t>c</a:t>
                </a:r>
              </a:p>
              <a:p>
                <a14:m>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a:latin typeface="Cambria Math" panose="02040503050406030204" pitchFamily="18" charset="0"/>
                          </a:rPr>
                          <m:t>, </m:t>
                        </m:r>
                        <m:r>
                          <m:rPr>
                            <m:sty m:val="p"/>
                          </m:rPr>
                          <a:rPr lang="en-US" sz="1100">
                            <a:latin typeface="Cambria Math" panose="02040503050406030204" pitchFamily="18" charset="0"/>
                          </a:rPr>
                          <m:t>Kπ</m:t>
                        </m:r>
                        <m:r>
                          <a:rPr lang="en-US" sz="110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&gt; 5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a:t>
                </a:r>
              </a:p>
              <a:p>
                <a:r>
                  <a:rPr lang="en-US" sz="11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100" i="1">
                            <a:latin typeface="Cambria Math" panose="02040503050406030204" pitchFamily="18" charset="0"/>
                          </a:rPr>
                        </m:ctrlPr>
                      </m:sSubPr>
                      <m:e>
                        <m:r>
                          <a:rPr lang="en-US" sz="1100">
                            <a:latin typeface="Cambria Math" panose="02040503050406030204" pitchFamily="18" charset="0"/>
                          </a:rPr>
                          <m:t> </m:t>
                        </m:r>
                        <m:r>
                          <a:rPr lang="en-US" sz="1100" i="1">
                            <a:latin typeface="Cambria Math" panose="02040503050406030204" pitchFamily="18" charset="0"/>
                          </a:rPr>
                          <m:t>𝑝</m:t>
                        </m:r>
                      </m:e>
                      <m:sub>
                        <m:r>
                          <m:rPr>
                            <m:sty m:val="p"/>
                          </m:rPr>
                          <a:rPr lang="en-US" sz="1100">
                            <a:latin typeface="Cambria Math" panose="02040503050406030204" pitchFamily="18" charset="0"/>
                          </a:rPr>
                          <m:t>T</m:t>
                        </m:r>
                        <m:r>
                          <a:rPr lang="en-US" sz="1100">
                            <a:latin typeface="Cambria Math" panose="02040503050406030204" pitchFamily="18" charset="0"/>
                          </a:rPr>
                          <m:t>, </m:t>
                        </m:r>
                        <m:r>
                          <m:rPr>
                            <m:sty m:val="p"/>
                          </m:rPr>
                          <a:rPr lang="en-US" sz="1100" b="0" i="0" smtClean="0">
                            <a:latin typeface="Cambria Math" panose="02040503050406030204" pitchFamily="18" charset="0"/>
                          </a:rPr>
                          <m:t>jet</m:t>
                        </m:r>
                        <m:r>
                          <a:rPr lang="en-US" sz="110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 &lt; 15</a:t>
                </a:r>
              </a:p>
            </p:txBody>
          </p:sp>
        </mc:Choice>
        <mc:Fallback xmlns="">
          <p:sp>
            <p:nvSpPr>
              <p:cNvPr id="40" name="TextBox 39">
                <a:extLst>
                  <a:ext uri="{FF2B5EF4-FFF2-40B4-BE49-F238E27FC236}">
                    <a16:creationId xmlns:a16="http://schemas.microsoft.com/office/drawing/2014/main" id="{82467BD4-0F79-3345-91CC-794A93EB05D3}"/>
                  </a:ext>
                </a:extLst>
              </p:cNvPr>
              <p:cNvSpPr txBox="1">
                <a:spLocks noRot="1" noChangeAspect="1" noMove="1" noResize="1" noEditPoints="1" noAdjustHandles="1" noChangeArrowheads="1" noChangeShapeType="1" noTextEdit="1"/>
              </p:cNvSpPr>
              <p:nvPr/>
            </p:nvSpPr>
            <p:spPr>
              <a:xfrm>
                <a:off x="6940683" y="3256575"/>
                <a:ext cx="1763960" cy="996876"/>
              </a:xfrm>
              <a:prstGeom prst="rect">
                <a:avLst/>
              </a:prstGeom>
              <a:blipFill>
                <a:blip r:embed="rId10"/>
                <a:stretch>
                  <a:fillRect b="-1250"/>
                </a:stretch>
              </a:blipFill>
              <a:ln>
                <a:noFill/>
              </a:ln>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06376FF1-B09F-298C-244A-C620143DAE22}"/>
              </a:ext>
            </a:extLst>
          </p:cNvPr>
          <p:cNvSpPr>
            <a:spLocks noGrp="1"/>
          </p:cNvSpPr>
          <p:nvPr>
            <p:ph type="dt" sz="half" idx="10"/>
          </p:nvPr>
        </p:nvSpPr>
        <p:spPr/>
        <p:txBody>
          <a:bodyPr/>
          <a:lstStyle/>
          <a:p>
            <a:r>
              <a:rPr lang="en-US"/>
              <a:t>October 28, 2022</a:t>
            </a:r>
            <a:endParaRPr lang="en-US" dirty="0"/>
          </a:p>
        </p:txBody>
      </p:sp>
      <p:sp>
        <p:nvSpPr>
          <p:cNvPr id="12" name="Footer Placeholder 11">
            <a:extLst>
              <a:ext uri="{FF2B5EF4-FFF2-40B4-BE49-F238E27FC236}">
                <a16:creationId xmlns:a16="http://schemas.microsoft.com/office/drawing/2014/main" id="{8B6EF471-DB28-AC98-EE9B-D2A85B82A316}"/>
              </a:ext>
            </a:extLst>
          </p:cNvPr>
          <p:cNvSpPr>
            <a:spLocks noGrp="1"/>
          </p:cNvSpPr>
          <p:nvPr>
            <p:ph type="ftr" sz="quarter" idx="11"/>
          </p:nvPr>
        </p:nvSpPr>
        <p:spPr/>
        <p:txBody>
          <a:bodyPr/>
          <a:lstStyle/>
          <a:p>
            <a:r>
              <a:rPr lang="en-US"/>
              <a:t>Diptanil Roy, DNP 2022</a:t>
            </a:r>
            <a:endParaRPr lang="en-US" dirty="0"/>
          </a:p>
        </p:txBody>
      </p:sp>
      <p:sp>
        <p:nvSpPr>
          <p:cNvPr id="13" name="Slide Number Placeholder 12">
            <a:extLst>
              <a:ext uri="{FF2B5EF4-FFF2-40B4-BE49-F238E27FC236}">
                <a16:creationId xmlns:a16="http://schemas.microsoft.com/office/drawing/2014/main" id="{98094CDF-77D3-C0DA-1D8C-994ACC186474}"/>
              </a:ext>
            </a:extLst>
          </p:cNvPr>
          <p:cNvSpPr>
            <a:spLocks noGrp="1"/>
          </p:cNvSpPr>
          <p:nvPr>
            <p:ph type="sldNum" sz="quarter" idx="12"/>
          </p:nvPr>
        </p:nvSpPr>
        <p:spPr/>
        <p:txBody>
          <a:bodyPr/>
          <a:lstStyle/>
          <a:p>
            <a:fld id="{EE78E8B4-5C77-7846-9A5E-F1E2DEA445DC}" type="slidenum">
              <a:rPr lang="en-US" smtClean="0"/>
              <a:t>21</a:t>
            </a:fld>
            <a:endParaRPr lang="en-US" dirty="0"/>
          </a:p>
        </p:txBody>
      </p:sp>
    </p:spTree>
    <p:extLst>
      <p:ext uri="{BB962C8B-B14F-4D97-AF65-F5344CB8AC3E}">
        <p14:creationId xmlns:p14="http://schemas.microsoft.com/office/powerpoint/2010/main" val="1195887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3EBC90-AE92-6B49-9487-5415E14FC95B}"/>
              </a:ext>
            </a:extLst>
          </p:cNvPr>
          <p:cNvPicPr>
            <a:picLocks noChangeAspect="1"/>
          </p:cNvPicPr>
          <p:nvPr/>
        </p:nvPicPr>
        <p:blipFill>
          <a:blip r:embed="rId3"/>
          <a:srcRect/>
          <a:stretch/>
        </p:blipFill>
        <p:spPr>
          <a:xfrm rot="5400000">
            <a:off x="1411135" y="856943"/>
            <a:ext cx="4478775" cy="4608830"/>
          </a:xfrm>
          <a:prstGeom prst="rect">
            <a:avLst/>
          </a:prstGeom>
        </p:spPr>
      </p:pic>
      <p:sp>
        <p:nvSpPr>
          <p:cNvPr id="4" name="Rectangle 3">
            <a:extLst>
              <a:ext uri="{FF2B5EF4-FFF2-40B4-BE49-F238E27FC236}">
                <a16:creationId xmlns:a16="http://schemas.microsoft.com/office/drawing/2014/main" id="{7B78EDD9-AF33-7644-9BA1-27D08DFA929C}"/>
              </a:ext>
            </a:extLst>
          </p:cNvPr>
          <p:cNvSpPr/>
          <p:nvPr/>
        </p:nvSpPr>
        <p:spPr>
          <a:xfrm>
            <a:off x="725948" y="5718198"/>
            <a:ext cx="10850791" cy="539315"/>
          </a:xfrm>
          <a:prstGeom prst="rect">
            <a:avLst/>
          </a:prstGeom>
        </p:spPr>
        <p:txBody>
          <a:bodyPr wrap="none">
            <a:spAutoFit/>
          </a:bodyPr>
          <a:lstStyle/>
          <a:p>
            <a:pPr algn="ctr">
              <a:lnSpc>
                <a:spcPct val="150000"/>
              </a:lnSpc>
            </a:pPr>
            <a:r>
              <a:rPr lang="en-US" sz="2200" dirty="0">
                <a:latin typeface="Times New Roman" panose="02020603050405020304" pitchFamily="18" charset="0"/>
                <a:cs typeface="Times New Roman" panose="02020603050405020304" pitchFamily="18" charset="0"/>
              </a:rPr>
              <a:t>Theory calculation shows small amount of diffusion - consistent with data within uncertainties</a:t>
            </a:r>
          </a:p>
        </p:txBody>
      </p:sp>
      <p:pic>
        <p:nvPicPr>
          <p:cNvPr id="8" name="Picture 7">
            <a:extLst>
              <a:ext uri="{FF2B5EF4-FFF2-40B4-BE49-F238E27FC236}">
                <a16:creationId xmlns:a16="http://schemas.microsoft.com/office/drawing/2014/main" id="{D639B9FF-86DC-554D-ADBA-273A324C4804}"/>
              </a:ext>
            </a:extLst>
          </p:cNvPr>
          <p:cNvPicPr>
            <a:picLocks noChangeAspect="1"/>
          </p:cNvPicPr>
          <p:nvPr/>
        </p:nvPicPr>
        <p:blipFill>
          <a:blip r:embed="rId4"/>
          <a:srcRect/>
          <a:stretch/>
        </p:blipFill>
        <p:spPr>
          <a:xfrm rot="5400000">
            <a:off x="6192021" y="856942"/>
            <a:ext cx="4478773" cy="4608829"/>
          </a:xfrm>
          <a:prstGeom prst="rect">
            <a:avLst/>
          </a:prstGeom>
        </p:spPr>
      </p:pic>
      <p:sp>
        <p:nvSpPr>
          <p:cNvPr id="9" name="Rectangle 8">
            <a:extLst>
              <a:ext uri="{FF2B5EF4-FFF2-40B4-BE49-F238E27FC236}">
                <a16:creationId xmlns:a16="http://schemas.microsoft.com/office/drawing/2014/main" id="{955F3547-024F-784E-9E50-197D59AB37D7}"/>
              </a:ext>
            </a:extLst>
          </p:cNvPr>
          <p:cNvSpPr/>
          <p:nvPr/>
        </p:nvSpPr>
        <p:spPr>
          <a:xfrm>
            <a:off x="3056290" y="829521"/>
            <a:ext cx="2675091" cy="307777"/>
          </a:xfrm>
          <a:prstGeom prst="rect">
            <a:avLst/>
          </a:prstGeom>
          <a:ln>
            <a:solidFill>
              <a:srgbClr val="FF0000"/>
            </a:solidFill>
          </a:ln>
        </p:spPr>
        <p:txBody>
          <a:bodyPr wrap="none">
            <a:spAutoFit/>
          </a:bodyPr>
          <a:lstStyle/>
          <a:p>
            <a:r>
              <a:rPr lang="en-US" sz="1400" b="1" dirty="0"/>
              <a:t>CCNU</a:t>
            </a:r>
            <a:r>
              <a:rPr lang="en-US" sz="1400" dirty="0"/>
              <a:t>, Eur. Phys. J. C79 (2019) 789</a:t>
            </a:r>
          </a:p>
        </p:txBody>
      </p:sp>
      <p:sp>
        <p:nvSpPr>
          <p:cNvPr id="18" name="TextBox 17">
            <a:extLst>
              <a:ext uri="{FF2B5EF4-FFF2-40B4-BE49-F238E27FC236}">
                <a16:creationId xmlns:a16="http://schemas.microsoft.com/office/drawing/2014/main" id="{96D65CC8-DF86-454E-98B5-F5D8866AAC6D}"/>
              </a:ext>
            </a:extLst>
          </p:cNvPr>
          <p:cNvSpPr txBox="1"/>
          <p:nvPr/>
        </p:nvSpPr>
        <p:spPr>
          <a:xfrm>
            <a:off x="0" y="-5767"/>
            <a:ext cx="9444447" cy="646331"/>
          </a:xfrm>
          <a:prstGeom prst="rect">
            <a:avLst/>
          </a:prstGeom>
          <a:noFill/>
        </p:spPr>
        <p:txBody>
          <a:bodyPr wrap="square" rtlCol="0">
            <a:spAutoFit/>
          </a:bodyPr>
          <a:lstStyle/>
          <a:p>
            <a:r>
              <a:rPr lang="en-US" sz="3600" b="1" dirty="0"/>
              <a:t>Radial Profile: Data vs Model</a:t>
            </a:r>
            <a:endParaRPr lang="en-US" sz="3600" b="1" baseline="-25000" dirty="0">
              <a:latin typeface="+mj-lt"/>
            </a:endParaRPr>
          </a:p>
        </p:txBody>
      </p:sp>
      <p:pic>
        <p:nvPicPr>
          <p:cNvPr id="19" name="Picture 2">
            <a:extLst>
              <a:ext uri="{FF2B5EF4-FFF2-40B4-BE49-F238E27FC236}">
                <a16:creationId xmlns:a16="http://schemas.microsoft.com/office/drawing/2014/main" id="{C05C7C61-E8F5-E946-97E0-66F5256EFA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2F05C145-129C-024A-B73B-89AE287E80AD}"/>
              </a:ext>
            </a:extLst>
          </p:cNvPr>
          <p:cNvPicPr>
            <a:picLocks noChangeAspect="1"/>
          </p:cNvPicPr>
          <p:nvPr/>
        </p:nvPicPr>
        <p:blipFill>
          <a:blip r:embed="rId6"/>
          <a:srcRect t="184" b="184"/>
          <a:stretch/>
        </p:blipFill>
        <p:spPr>
          <a:xfrm>
            <a:off x="10907877" y="2051417"/>
            <a:ext cx="1294621" cy="1705223"/>
          </a:xfrm>
          <a:prstGeom prst="rect">
            <a:avLst/>
          </a:prstGeom>
        </p:spPr>
      </p:pic>
      <p:sp>
        <p:nvSpPr>
          <p:cNvPr id="23" name="Rectangle 22">
            <a:extLst>
              <a:ext uri="{FF2B5EF4-FFF2-40B4-BE49-F238E27FC236}">
                <a16:creationId xmlns:a16="http://schemas.microsoft.com/office/drawing/2014/main" id="{610968C0-C80C-9841-B720-2433C8FBF83E}"/>
              </a:ext>
            </a:extLst>
          </p:cNvPr>
          <p:cNvSpPr/>
          <p:nvPr/>
        </p:nvSpPr>
        <p:spPr>
          <a:xfrm>
            <a:off x="2071849" y="5237962"/>
            <a:ext cx="3821879" cy="458074"/>
          </a:xfrm>
          <a:prstGeom prst="rect">
            <a:avLst/>
          </a:prstGeom>
        </p:spPr>
        <p:txBody>
          <a:bodyPr wrap="none">
            <a:spAutoFit/>
          </a:bodyPr>
          <a:lstStyle/>
          <a:p>
            <a:pPr algn="ctr">
              <a:lnSpc>
                <a:spcPct val="150000"/>
              </a:lnSpc>
            </a:pPr>
            <a:r>
              <a:rPr lang="en-US" b="1" dirty="0">
                <a:latin typeface="Times New Roman" panose="02020603050405020304" pitchFamily="18" charset="0"/>
                <a:cs typeface="Times New Roman" panose="02020603050405020304" pitchFamily="18" charset="0"/>
              </a:rPr>
              <a:t>Note</a:t>
            </a:r>
            <a:r>
              <a:rPr lang="en-US" dirty="0">
                <a:latin typeface="Times New Roman" panose="02020603050405020304" pitchFamily="18" charset="0"/>
                <a:cs typeface="Times New Roman" panose="02020603050405020304" pitchFamily="18" charset="0"/>
              </a:rPr>
              <a:t>: calculation uses </a:t>
            </a:r>
            <a:r>
              <a:rPr lang="en-US" i="1"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as reference</a:t>
            </a:r>
          </a:p>
        </p:txBody>
      </p:sp>
      <p:cxnSp>
        <p:nvCxnSpPr>
          <p:cNvPr id="27" name="Straight Connector 26">
            <a:extLst>
              <a:ext uri="{FF2B5EF4-FFF2-40B4-BE49-F238E27FC236}">
                <a16:creationId xmlns:a16="http://schemas.microsoft.com/office/drawing/2014/main" id="{936FC4B9-138A-284E-B738-8FBCEB77AA8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CDFA01A4-6524-B669-CB24-6EA8760C1080}"/>
              </a:ext>
            </a:extLst>
          </p:cNvPr>
          <p:cNvSpPr>
            <a:spLocks noGrp="1"/>
          </p:cNvSpPr>
          <p:nvPr>
            <p:ph type="dt" sz="half" idx="10"/>
          </p:nvPr>
        </p:nvSpPr>
        <p:spPr/>
        <p:txBody>
          <a:bodyPr/>
          <a:lstStyle/>
          <a:p>
            <a:r>
              <a:rPr lang="en-US"/>
              <a:t>October 28, 2022</a:t>
            </a:r>
            <a:endParaRPr lang="en-US" dirty="0"/>
          </a:p>
        </p:txBody>
      </p:sp>
      <p:sp>
        <p:nvSpPr>
          <p:cNvPr id="7" name="Footer Placeholder 6">
            <a:extLst>
              <a:ext uri="{FF2B5EF4-FFF2-40B4-BE49-F238E27FC236}">
                <a16:creationId xmlns:a16="http://schemas.microsoft.com/office/drawing/2014/main" id="{7C05146E-20A0-78D9-BCEE-27FD60D0D0BA}"/>
              </a:ext>
            </a:extLst>
          </p:cNvPr>
          <p:cNvSpPr>
            <a:spLocks noGrp="1"/>
          </p:cNvSpPr>
          <p:nvPr>
            <p:ph type="ftr" sz="quarter" idx="11"/>
          </p:nvPr>
        </p:nvSpPr>
        <p:spPr/>
        <p:txBody>
          <a:bodyPr/>
          <a:lstStyle/>
          <a:p>
            <a:r>
              <a:rPr lang="en-US"/>
              <a:t>Diptanil Roy, DNP 2022</a:t>
            </a:r>
            <a:endParaRPr lang="en-US" dirty="0"/>
          </a:p>
        </p:txBody>
      </p:sp>
      <p:sp>
        <p:nvSpPr>
          <p:cNvPr id="10" name="Slide Number Placeholder 9">
            <a:extLst>
              <a:ext uri="{FF2B5EF4-FFF2-40B4-BE49-F238E27FC236}">
                <a16:creationId xmlns:a16="http://schemas.microsoft.com/office/drawing/2014/main" id="{7D495782-5297-2D95-DF50-614BA9363C79}"/>
              </a:ext>
            </a:extLst>
          </p:cNvPr>
          <p:cNvSpPr>
            <a:spLocks noGrp="1"/>
          </p:cNvSpPr>
          <p:nvPr>
            <p:ph type="sldNum" sz="quarter" idx="12"/>
          </p:nvPr>
        </p:nvSpPr>
        <p:spPr/>
        <p:txBody>
          <a:bodyPr/>
          <a:lstStyle/>
          <a:p>
            <a:fld id="{EE78E8B4-5C77-7846-9A5E-F1E2DEA445DC}" type="slidenum">
              <a:rPr lang="en-US" smtClean="0"/>
              <a:t>22</a:t>
            </a:fld>
            <a:endParaRPr lang="en-US" dirty="0"/>
          </a:p>
        </p:txBody>
      </p:sp>
    </p:spTree>
    <p:extLst>
      <p:ext uri="{BB962C8B-B14F-4D97-AF65-F5344CB8AC3E}">
        <p14:creationId xmlns:p14="http://schemas.microsoft.com/office/powerpoint/2010/main" val="2994643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C2501-6156-4A45-8903-71878FDF5DE4}"/>
              </a:ext>
            </a:extLst>
          </p:cNvPr>
          <p:cNvSpPr txBox="1"/>
          <p:nvPr/>
        </p:nvSpPr>
        <p:spPr>
          <a:xfrm>
            <a:off x="0" y="-7272"/>
            <a:ext cx="9445083" cy="646331"/>
          </a:xfrm>
          <a:prstGeom prst="rect">
            <a:avLst/>
          </a:prstGeom>
          <a:noFill/>
        </p:spPr>
        <p:txBody>
          <a:bodyPr wrap="square" rtlCol="0">
            <a:spAutoFit/>
          </a:bodyPr>
          <a:lstStyle/>
          <a:p>
            <a:r>
              <a:rPr lang="en-US" sz="3600" b="1" dirty="0"/>
              <a:t>Sources of Systematics</a:t>
            </a:r>
          </a:p>
        </p:txBody>
      </p:sp>
      <p:pic>
        <p:nvPicPr>
          <p:cNvPr id="5" name="Picture 2">
            <a:extLst>
              <a:ext uri="{FF2B5EF4-FFF2-40B4-BE49-F238E27FC236}">
                <a16:creationId xmlns:a16="http://schemas.microsoft.com/office/drawing/2014/main" id="{D70B3D1C-2BA7-8648-A20A-4FB059141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01534D5-CE24-5845-BC67-86EEB3E59EBB}"/>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2C59659-B564-CC43-A08A-DC1A393A12D1}"/>
              </a:ext>
            </a:extLst>
          </p:cNvPr>
          <p:cNvSpPr txBox="1"/>
          <p:nvPr/>
        </p:nvSpPr>
        <p:spPr>
          <a:xfrm>
            <a:off x="148115" y="918037"/>
            <a:ext cx="9084731" cy="3268652"/>
          </a:xfrm>
          <a:prstGeom prst="rect">
            <a:avLst/>
          </a:prstGeom>
          <a:noFill/>
        </p:spPr>
        <p:txBody>
          <a:bodyPr wrap="none" rtlCol="0">
            <a:spAutoFit/>
          </a:bodyPr>
          <a:lstStyle/>
          <a:p>
            <a:pPr>
              <a:lnSpc>
                <a:spcPct val="150000"/>
              </a:lnSpc>
            </a:pPr>
            <a:r>
              <a:rPr lang="en-US" sz="2000" i="1" dirty="0">
                <a:latin typeface="Times New Roman" panose="02020603050405020304" pitchFamily="18" charset="0"/>
                <a:cs typeface="Times New Roman" panose="02020603050405020304" pitchFamily="18" charset="0"/>
              </a:rPr>
              <a:t>Dominant systematic uncertainties are: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Difference in yield extraction from the two methods,           and like sign subtraction</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Systematics from D</a:t>
            </a:r>
            <a:r>
              <a:rPr lang="en-US" sz="2000" baseline="30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reconstruction (Details here: Phys. Rev. C 99 (2021) 034908)</a:t>
            </a:r>
          </a:p>
          <a:p>
            <a:pPr marL="285750" indent="-285750">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i="1" dirty="0">
                <a:latin typeface="Times New Roman" panose="02020603050405020304" pitchFamily="18" charset="0"/>
                <a:cs typeface="Times New Roman" panose="02020603050405020304" pitchFamily="18" charset="0"/>
              </a:rPr>
              <a:t>Sub-dominant systematic uncertainties are:</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FONLL as a prior vs PYTHIA 8 as a prior for the jet spectrum for unfolding</a:t>
            </a: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Iteration parameter in unfolding</a:t>
            </a:r>
          </a:p>
        </p:txBody>
      </p:sp>
      <p:pic>
        <p:nvPicPr>
          <p:cNvPr id="10" name="Picture 9">
            <a:extLst>
              <a:ext uri="{FF2B5EF4-FFF2-40B4-BE49-F238E27FC236}">
                <a16:creationId xmlns:a16="http://schemas.microsoft.com/office/drawing/2014/main" id="{77846321-0B87-B74B-84FF-454F4D8B64E0}"/>
              </a:ext>
            </a:extLst>
          </p:cNvPr>
          <p:cNvPicPr>
            <a:picLocks noChangeAspect="1"/>
          </p:cNvPicPr>
          <p:nvPr/>
        </p:nvPicPr>
        <p:blipFill>
          <a:blip r:embed="rId3"/>
          <a:srcRect/>
          <a:stretch/>
        </p:blipFill>
        <p:spPr>
          <a:xfrm>
            <a:off x="5930968" y="1597446"/>
            <a:ext cx="571432" cy="212246"/>
          </a:xfrm>
          <a:prstGeom prst="rect">
            <a:avLst/>
          </a:prstGeom>
        </p:spPr>
      </p:pic>
      <p:sp>
        <p:nvSpPr>
          <p:cNvPr id="8" name="Date Placeholder 7">
            <a:extLst>
              <a:ext uri="{FF2B5EF4-FFF2-40B4-BE49-F238E27FC236}">
                <a16:creationId xmlns:a16="http://schemas.microsoft.com/office/drawing/2014/main" id="{74E5C5A7-2885-CA6F-56F5-EE1F3AC0ABE6}"/>
              </a:ext>
            </a:extLst>
          </p:cNvPr>
          <p:cNvSpPr>
            <a:spLocks noGrp="1"/>
          </p:cNvSpPr>
          <p:nvPr>
            <p:ph type="dt" sz="half" idx="10"/>
          </p:nvPr>
        </p:nvSpPr>
        <p:spPr/>
        <p:txBody>
          <a:bodyPr/>
          <a:lstStyle/>
          <a:p>
            <a:r>
              <a:rPr lang="en-US"/>
              <a:t>October 28, 2022</a:t>
            </a:r>
            <a:endParaRPr lang="en-US" dirty="0"/>
          </a:p>
        </p:txBody>
      </p:sp>
      <p:sp>
        <p:nvSpPr>
          <p:cNvPr id="11" name="Footer Placeholder 10">
            <a:extLst>
              <a:ext uri="{FF2B5EF4-FFF2-40B4-BE49-F238E27FC236}">
                <a16:creationId xmlns:a16="http://schemas.microsoft.com/office/drawing/2014/main" id="{8D4DB305-DFBB-D52D-CEC2-E3095A3D02C1}"/>
              </a:ext>
            </a:extLst>
          </p:cNvPr>
          <p:cNvSpPr>
            <a:spLocks noGrp="1"/>
          </p:cNvSpPr>
          <p:nvPr>
            <p:ph type="ftr" sz="quarter" idx="11"/>
          </p:nvPr>
        </p:nvSpPr>
        <p:spPr/>
        <p:txBody>
          <a:bodyPr/>
          <a:lstStyle/>
          <a:p>
            <a:r>
              <a:rPr lang="en-US"/>
              <a:t>Diptanil Roy, DNP 2022</a:t>
            </a:r>
            <a:endParaRPr lang="en-US" dirty="0"/>
          </a:p>
        </p:txBody>
      </p:sp>
      <p:sp>
        <p:nvSpPr>
          <p:cNvPr id="12" name="Slide Number Placeholder 11">
            <a:extLst>
              <a:ext uri="{FF2B5EF4-FFF2-40B4-BE49-F238E27FC236}">
                <a16:creationId xmlns:a16="http://schemas.microsoft.com/office/drawing/2014/main" id="{EBC75E4F-809E-51D5-3E0C-C9467D22F2BB}"/>
              </a:ext>
            </a:extLst>
          </p:cNvPr>
          <p:cNvSpPr>
            <a:spLocks noGrp="1"/>
          </p:cNvSpPr>
          <p:nvPr>
            <p:ph type="sldNum" sz="quarter" idx="12"/>
          </p:nvPr>
        </p:nvSpPr>
        <p:spPr/>
        <p:txBody>
          <a:bodyPr/>
          <a:lstStyle/>
          <a:p>
            <a:fld id="{EE78E8B4-5C77-7846-9A5E-F1E2DEA445DC}" type="slidenum">
              <a:rPr lang="en-US" smtClean="0"/>
              <a:t>23</a:t>
            </a:fld>
            <a:endParaRPr lang="en-US" dirty="0"/>
          </a:p>
        </p:txBody>
      </p:sp>
    </p:spTree>
    <p:extLst>
      <p:ext uri="{BB962C8B-B14F-4D97-AF65-F5344CB8AC3E}">
        <p14:creationId xmlns:p14="http://schemas.microsoft.com/office/powerpoint/2010/main" val="3321689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C3D9C1-6414-AC49-BF35-2EB85543845F}"/>
              </a:ext>
            </a:extLst>
          </p:cNvPr>
          <p:cNvPicPr>
            <a:picLocks noChangeAspect="1"/>
          </p:cNvPicPr>
          <p:nvPr/>
        </p:nvPicPr>
        <p:blipFill>
          <a:blip r:embed="rId3"/>
          <a:stretch>
            <a:fillRect/>
          </a:stretch>
        </p:blipFill>
        <p:spPr>
          <a:xfrm>
            <a:off x="2418563" y="1596117"/>
            <a:ext cx="4046754" cy="3656458"/>
          </a:xfrm>
          <a:prstGeom prst="rect">
            <a:avLst/>
          </a:prstGeom>
        </p:spPr>
      </p:pic>
      <p:sp>
        <p:nvSpPr>
          <p:cNvPr id="5" name="TextBox 4">
            <a:extLst>
              <a:ext uri="{FF2B5EF4-FFF2-40B4-BE49-F238E27FC236}">
                <a16:creationId xmlns:a16="http://schemas.microsoft.com/office/drawing/2014/main" id="{780E466E-99EB-DA49-8AA9-B4BC74527B09}"/>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sp>
        <p:nvSpPr>
          <p:cNvPr id="34" name="Rectangle 33">
            <a:extLst>
              <a:ext uri="{FF2B5EF4-FFF2-40B4-BE49-F238E27FC236}">
                <a16:creationId xmlns:a16="http://schemas.microsoft.com/office/drawing/2014/main" id="{DC9F078E-1388-D94C-9FD1-CA4A742772DF}"/>
              </a:ext>
            </a:extLst>
          </p:cNvPr>
          <p:cNvSpPr/>
          <p:nvPr/>
        </p:nvSpPr>
        <p:spPr>
          <a:xfrm>
            <a:off x="8969173" y="1556721"/>
            <a:ext cx="3186637" cy="307777"/>
          </a:xfrm>
          <a:prstGeom prst="rect">
            <a:avLst/>
          </a:prstGeom>
          <a:ln>
            <a:solidFill>
              <a:srgbClr val="FF0000"/>
            </a:solidFill>
          </a:ln>
        </p:spPr>
        <p:txBody>
          <a:bodyPr wrap="square">
            <a:spAutoFit/>
          </a:bodyPr>
          <a:lstStyle/>
          <a:p>
            <a:r>
              <a:rPr lang="en-US" sz="1400" b="1" dirty="0">
                <a:cs typeface="Times New Roman" panose="02020603050405020304" pitchFamily="18" charset="0"/>
              </a:rPr>
              <a:t>ALICE</a:t>
            </a:r>
            <a:r>
              <a:rPr lang="en-US" sz="1400" dirty="0">
                <a:cs typeface="Times New Roman" panose="02020603050405020304" pitchFamily="18" charset="0"/>
              </a:rPr>
              <a:t>, Nature </a:t>
            </a:r>
            <a:r>
              <a:rPr lang="en-US" sz="1400" dirty="0"/>
              <a:t>605, pages 440–446 (2022)</a:t>
            </a:r>
            <a:endParaRPr lang="en-US" sz="1400" dirty="0">
              <a:cs typeface="Times New Roman" panose="02020603050405020304" pitchFamily="18" charset="0"/>
            </a:endParaRPr>
          </a:p>
        </p:txBody>
      </p:sp>
      <p:pic>
        <p:nvPicPr>
          <p:cNvPr id="54" name="Picture 2">
            <a:extLst>
              <a:ext uri="{FF2B5EF4-FFF2-40B4-BE49-F238E27FC236}">
                <a16:creationId xmlns:a16="http://schemas.microsoft.com/office/drawing/2014/main" id="{F809A7B6-979F-624C-91EE-24C400273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85BC9CC6-B407-C244-88E6-6D9EC19AE765}"/>
              </a:ext>
            </a:extLst>
          </p:cNvPr>
          <p:cNvPicPr>
            <a:picLocks noChangeAspect="1"/>
          </p:cNvPicPr>
          <p:nvPr/>
        </p:nvPicPr>
        <p:blipFill rotWithShape="1">
          <a:blip r:embed="rId5"/>
          <a:srcRect t="10979"/>
          <a:stretch/>
        </p:blipFill>
        <p:spPr>
          <a:xfrm>
            <a:off x="198138" y="1941442"/>
            <a:ext cx="2240262" cy="2950783"/>
          </a:xfrm>
          <a:prstGeom prst="rect">
            <a:avLst/>
          </a:prstGeom>
        </p:spPr>
      </p:pic>
      <p:sp>
        <p:nvSpPr>
          <p:cNvPr id="126" name="TextBox 125">
            <a:extLst>
              <a:ext uri="{FF2B5EF4-FFF2-40B4-BE49-F238E27FC236}">
                <a16:creationId xmlns:a16="http://schemas.microsoft.com/office/drawing/2014/main" id="{C81A49C7-7D4A-6B46-A5A9-4F2E578A5FB7}"/>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pic>
        <p:nvPicPr>
          <p:cNvPr id="140" name="Picture 139">
            <a:extLst>
              <a:ext uri="{FF2B5EF4-FFF2-40B4-BE49-F238E27FC236}">
                <a16:creationId xmlns:a16="http://schemas.microsoft.com/office/drawing/2014/main" id="{1FB530A6-8661-8841-A1EF-02101CCE220E}"/>
              </a:ext>
            </a:extLst>
          </p:cNvPr>
          <p:cNvPicPr>
            <a:picLocks noChangeAspect="1"/>
          </p:cNvPicPr>
          <p:nvPr/>
        </p:nvPicPr>
        <p:blipFill>
          <a:blip r:embed="rId6"/>
          <a:stretch>
            <a:fillRect/>
          </a:stretch>
        </p:blipFill>
        <p:spPr>
          <a:xfrm>
            <a:off x="6341431" y="1941442"/>
            <a:ext cx="5850569" cy="3082161"/>
          </a:xfrm>
          <a:prstGeom prst="rect">
            <a:avLst/>
          </a:prstGeom>
        </p:spPr>
      </p:pic>
      <p:pic>
        <p:nvPicPr>
          <p:cNvPr id="142" name="Picture 141">
            <a:extLst>
              <a:ext uri="{FF2B5EF4-FFF2-40B4-BE49-F238E27FC236}">
                <a16:creationId xmlns:a16="http://schemas.microsoft.com/office/drawing/2014/main" id="{51D4363E-9F30-A845-B1FB-0026C2D2DDD3}"/>
              </a:ext>
            </a:extLst>
          </p:cNvPr>
          <p:cNvPicPr>
            <a:picLocks noChangeAspect="1"/>
          </p:cNvPicPr>
          <p:nvPr/>
        </p:nvPicPr>
        <p:blipFill>
          <a:blip r:embed="rId7"/>
          <a:srcRect/>
          <a:stretch/>
        </p:blipFill>
        <p:spPr>
          <a:xfrm>
            <a:off x="1904606" y="750307"/>
            <a:ext cx="5391335" cy="616838"/>
          </a:xfrm>
          <a:prstGeom prst="rect">
            <a:avLst/>
          </a:prstGeom>
          <a:ln>
            <a:solidFill>
              <a:srgbClr val="FF0000"/>
            </a:solidFill>
          </a:ln>
        </p:spPr>
      </p:pic>
      <p:sp>
        <p:nvSpPr>
          <p:cNvPr id="143" name="TextBox 142">
            <a:extLst>
              <a:ext uri="{FF2B5EF4-FFF2-40B4-BE49-F238E27FC236}">
                <a16:creationId xmlns:a16="http://schemas.microsoft.com/office/drawing/2014/main" id="{E4FAE629-E43F-7E4E-84FE-5BC7C7F1EBC8}"/>
              </a:ext>
            </a:extLst>
          </p:cNvPr>
          <p:cNvSpPr txBox="1"/>
          <p:nvPr/>
        </p:nvSpPr>
        <p:spPr>
          <a:xfrm>
            <a:off x="2283297" y="5728220"/>
            <a:ext cx="4628745" cy="646331"/>
          </a:xfrm>
          <a:prstGeom prst="rect">
            <a:avLst/>
          </a:prstGeom>
          <a:noFill/>
          <a:ln>
            <a:solidFill>
              <a:srgbClr val="FF0000"/>
            </a:solidFill>
          </a:ln>
        </p:spPr>
        <p:txBody>
          <a:bodyPr wrap="square" rtlCol="0">
            <a:spAutoFit/>
          </a:bodyPr>
          <a:lstStyle/>
          <a:p>
            <a:pPr algn="ctr"/>
            <a:r>
              <a:rPr lang="en-US" b="1" dirty="0"/>
              <a:t>Heavy-flavor</a:t>
            </a:r>
            <a:r>
              <a:rPr lang="en-US" b="1" dirty="0">
                <a:solidFill>
                  <a:srgbClr val="FF0000"/>
                </a:solidFill>
              </a:rPr>
              <a:t> </a:t>
            </a:r>
            <a:r>
              <a:rPr lang="en-US" b="1" dirty="0"/>
              <a:t>emission spectra at small angles suppressed due to</a:t>
            </a:r>
            <a:r>
              <a:rPr lang="en-US" b="1" dirty="0">
                <a:solidFill>
                  <a:srgbClr val="FF0000"/>
                </a:solidFill>
              </a:rPr>
              <a:t> dead-cone effect [1]</a:t>
            </a:r>
          </a:p>
        </p:txBody>
      </p:sp>
      <p:cxnSp>
        <p:nvCxnSpPr>
          <p:cNvPr id="144" name="Straight Arrow Connector 143">
            <a:extLst>
              <a:ext uri="{FF2B5EF4-FFF2-40B4-BE49-F238E27FC236}">
                <a16:creationId xmlns:a16="http://schemas.microsoft.com/office/drawing/2014/main" id="{B6F74E7F-0C51-AA4F-83A3-1E95DA2146D4}"/>
              </a:ext>
            </a:extLst>
          </p:cNvPr>
          <p:cNvCxnSpPr>
            <a:cxnSpLocks/>
          </p:cNvCxnSpPr>
          <p:nvPr/>
        </p:nvCxnSpPr>
        <p:spPr>
          <a:xfrm flipH="1" flipV="1">
            <a:off x="5995686" y="3252486"/>
            <a:ext cx="5269900" cy="334776"/>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E67A418F-18FC-E64C-B071-7291DE1B1154}"/>
              </a:ext>
            </a:extLst>
          </p:cNvPr>
          <p:cNvSpPr txBox="1"/>
          <p:nvPr/>
        </p:nvSpPr>
        <p:spPr>
          <a:xfrm>
            <a:off x="4965423" y="3109056"/>
            <a:ext cx="1030263" cy="307777"/>
          </a:xfrm>
          <a:prstGeom prst="rect">
            <a:avLst/>
          </a:prstGeom>
          <a:solidFill>
            <a:srgbClr val="FF0000"/>
          </a:solidFill>
        </p:spPr>
        <p:txBody>
          <a:bodyPr wrap="square" rtlCol="0">
            <a:spAutoFit/>
          </a:bodyPr>
          <a:lstStyle/>
          <a:p>
            <a:pPr algn="ctr"/>
            <a:r>
              <a:rPr lang="en-US" sz="1400" b="1" dirty="0">
                <a:solidFill>
                  <a:schemeClr val="bg1"/>
                </a:solidFill>
              </a:rPr>
              <a:t>Dead Cone</a:t>
            </a:r>
          </a:p>
        </p:txBody>
      </p:sp>
      <p:cxnSp>
        <p:nvCxnSpPr>
          <p:cNvPr id="19" name="Straight Connector 18">
            <a:extLst>
              <a:ext uri="{FF2B5EF4-FFF2-40B4-BE49-F238E27FC236}">
                <a16:creationId xmlns:a16="http://schemas.microsoft.com/office/drawing/2014/main" id="{C421885A-3A3F-234B-9C4B-D9490627BE8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0B44234-CE95-7849-AD6F-068E7E8B850E}"/>
              </a:ext>
            </a:extLst>
          </p:cNvPr>
          <p:cNvSpPr/>
          <p:nvPr/>
        </p:nvSpPr>
        <p:spPr>
          <a:xfrm>
            <a:off x="9952892" y="4079632"/>
            <a:ext cx="1219200" cy="433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2BA694-06A7-8C46-86EE-20014969A472}"/>
                  </a:ext>
                </a:extLst>
              </p:cNvPr>
              <p:cNvSpPr txBox="1"/>
              <p:nvPr/>
            </p:nvSpPr>
            <p:spPr>
              <a:xfrm>
                <a:off x="10301348" y="4098271"/>
                <a:ext cx="570604" cy="301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m:rPr>
                              <m:sty m:val="p"/>
                            </m:rPr>
                            <a:rPr lang="en-US" b="0" i="0" smtClean="0">
                              <a:latin typeface="Cambria Math" panose="02040503050406030204" pitchFamily="18" charset="0"/>
                              <a:ea typeface="Cambria Math" panose="02040503050406030204" pitchFamily="18" charset="0"/>
                            </a:rPr>
                            <m:t>q</m:t>
                          </m:r>
                        </m:sub>
                      </m:sSub>
                    </m:oMath>
                  </m:oMathPara>
                </a14:m>
                <a:endParaRPr lang="en-US" baseline="-25000" dirty="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992BA694-06A7-8C46-86EE-20014969A472}"/>
                  </a:ext>
                </a:extLst>
              </p:cNvPr>
              <p:cNvSpPr txBox="1">
                <a:spLocks noRot="1" noChangeAspect="1" noMove="1" noResize="1" noEditPoints="1" noAdjustHandles="1" noChangeArrowheads="1" noChangeShapeType="1" noTextEdit="1"/>
              </p:cNvSpPr>
              <p:nvPr/>
            </p:nvSpPr>
            <p:spPr>
              <a:xfrm>
                <a:off x="10301348" y="4098271"/>
                <a:ext cx="570604" cy="301686"/>
              </a:xfrm>
              <a:prstGeom prst="rect">
                <a:avLst/>
              </a:prstGeom>
              <a:blipFill>
                <a:blip r:embed="rId8"/>
                <a:stretch>
                  <a:fillRect l="-8889" r="-6667" b="-16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07762DB-1D84-3F8C-5346-A70241D2CC50}"/>
              </a:ext>
            </a:extLst>
          </p:cNvPr>
          <p:cNvSpPr txBox="1"/>
          <p:nvPr/>
        </p:nvSpPr>
        <p:spPr>
          <a:xfrm>
            <a:off x="7130287" y="6134621"/>
            <a:ext cx="3171061" cy="276999"/>
          </a:xfrm>
          <a:prstGeom prst="rect">
            <a:avLst/>
          </a:prstGeom>
          <a:noFill/>
        </p:spPr>
        <p:txBody>
          <a:bodyPr wrap="none" rtlCol="0">
            <a:spAutoFit/>
          </a:bodyPr>
          <a:lstStyle/>
          <a:p>
            <a:r>
              <a:rPr lang="en-US" sz="1200" dirty="0">
                <a:latin typeface="Times" pitchFamily="2" charset="0"/>
              </a:rPr>
              <a:t>[1] </a:t>
            </a:r>
            <a:r>
              <a:rPr lang="en-US" sz="1200" dirty="0">
                <a:effectLst/>
                <a:latin typeface="Times" pitchFamily="2" charset="0"/>
              </a:rPr>
              <a:t>J. Phys. G: </a:t>
            </a:r>
            <a:r>
              <a:rPr lang="en-US" sz="1200" dirty="0" err="1">
                <a:effectLst/>
                <a:latin typeface="Times" pitchFamily="2" charset="0"/>
              </a:rPr>
              <a:t>Nucl</a:t>
            </a:r>
            <a:r>
              <a:rPr lang="en-US" sz="1200" dirty="0">
                <a:effectLst/>
                <a:latin typeface="Times" pitchFamily="2" charset="0"/>
              </a:rPr>
              <a:t>. Part. Phys. </a:t>
            </a:r>
            <a:r>
              <a:rPr lang="en-US" sz="1200" b="1" dirty="0">
                <a:effectLst/>
                <a:latin typeface="Times" pitchFamily="2" charset="0"/>
              </a:rPr>
              <a:t>17</a:t>
            </a:r>
            <a:r>
              <a:rPr lang="en-US" sz="1200" dirty="0">
                <a:effectLst/>
                <a:latin typeface="Times" pitchFamily="2" charset="0"/>
              </a:rPr>
              <a:t> 1602</a:t>
            </a:r>
            <a:r>
              <a:rPr lang="en-US" sz="1200" dirty="0">
                <a:latin typeface="Times" pitchFamily="2" charset="0"/>
              </a:rPr>
              <a:t> (1991)</a:t>
            </a:r>
          </a:p>
        </p:txBody>
      </p:sp>
      <p:cxnSp>
        <p:nvCxnSpPr>
          <p:cNvPr id="10" name="Straight Arrow Connector 9">
            <a:extLst>
              <a:ext uri="{FF2B5EF4-FFF2-40B4-BE49-F238E27FC236}">
                <a16:creationId xmlns:a16="http://schemas.microsoft.com/office/drawing/2014/main" id="{CC09FA4D-5BE4-404A-620B-A4D098218F11}"/>
              </a:ext>
            </a:extLst>
          </p:cNvPr>
          <p:cNvCxnSpPr>
            <a:cxnSpLocks/>
          </p:cNvCxnSpPr>
          <p:nvPr/>
        </p:nvCxnSpPr>
        <p:spPr>
          <a:xfrm>
            <a:off x="4861367" y="2870521"/>
            <a:ext cx="0" cy="99542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943480-06C6-D034-82EF-08297D4C4D9B}"/>
              </a:ext>
            </a:extLst>
          </p:cNvPr>
          <p:cNvCxnSpPr>
            <a:cxnSpLocks/>
          </p:cNvCxnSpPr>
          <p:nvPr/>
        </p:nvCxnSpPr>
        <p:spPr>
          <a:xfrm>
            <a:off x="3048000" y="5372567"/>
            <a:ext cx="1433332"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1FA3F75-E94C-FC72-A35E-BCD656F5CEA0}"/>
              </a:ext>
            </a:extLst>
          </p:cNvPr>
          <p:cNvSpPr txBox="1"/>
          <p:nvPr/>
        </p:nvSpPr>
        <p:spPr>
          <a:xfrm>
            <a:off x="4441940" y="5222023"/>
            <a:ext cx="1239442" cy="307777"/>
          </a:xfrm>
          <a:prstGeom prst="rect">
            <a:avLst/>
          </a:prstGeom>
          <a:noFill/>
        </p:spPr>
        <p:txBody>
          <a:bodyPr wrap="none" rtlCol="0">
            <a:spAutoFit/>
          </a:bodyPr>
          <a:lstStyle/>
          <a:p>
            <a:r>
              <a:rPr lang="en-US" sz="1400" dirty="0"/>
              <a:t>Smaller angles</a:t>
            </a:r>
          </a:p>
        </p:txBody>
      </p:sp>
      <p:sp>
        <p:nvSpPr>
          <p:cNvPr id="2" name="Date Placeholder 1">
            <a:extLst>
              <a:ext uri="{FF2B5EF4-FFF2-40B4-BE49-F238E27FC236}">
                <a16:creationId xmlns:a16="http://schemas.microsoft.com/office/drawing/2014/main" id="{D24F47DD-4454-92EF-DF4E-24E9283F66FD}"/>
              </a:ext>
            </a:extLst>
          </p:cNvPr>
          <p:cNvSpPr>
            <a:spLocks noGrp="1"/>
          </p:cNvSpPr>
          <p:nvPr>
            <p:ph type="dt" sz="half" idx="10"/>
          </p:nvPr>
        </p:nvSpPr>
        <p:spPr/>
        <p:txBody>
          <a:bodyPr/>
          <a:lstStyle/>
          <a:p>
            <a:r>
              <a:rPr lang="en-US"/>
              <a:t>October 28, 2022</a:t>
            </a:r>
            <a:endParaRPr lang="en-US" dirty="0"/>
          </a:p>
        </p:txBody>
      </p:sp>
      <p:sp>
        <p:nvSpPr>
          <p:cNvPr id="9" name="Footer Placeholder 8">
            <a:extLst>
              <a:ext uri="{FF2B5EF4-FFF2-40B4-BE49-F238E27FC236}">
                <a16:creationId xmlns:a16="http://schemas.microsoft.com/office/drawing/2014/main" id="{D034DA0A-4840-30CF-1ADA-0D821DCF631A}"/>
              </a:ext>
            </a:extLst>
          </p:cNvPr>
          <p:cNvSpPr>
            <a:spLocks noGrp="1"/>
          </p:cNvSpPr>
          <p:nvPr>
            <p:ph type="ftr" sz="quarter" idx="11"/>
          </p:nvPr>
        </p:nvSpPr>
        <p:spPr/>
        <p:txBody>
          <a:bodyPr/>
          <a:lstStyle/>
          <a:p>
            <a:r>
              <a:rPr lang="en-US"/>
              <a:t>Diptanil Roy, DNP 2022</a:t>
            </a:r>
            <a:endParaRPr lang="en-US" dirty="0"/>
          </a:p>
        </p:txBody>
      </p:sp>
      <p:sp>
        <p:nvSpPr>
          <p:cNvPr id="11" name="Slide Number Placeholder 10">
            <a:extLst>
              <a:ext uri="{FF2B5EF4-FFF2-40B4-BE49-F238E27FC236}">
                <a16:creationId xmlns:a16="http://schemas.microsoft.com/office/drawing/2014/main" id="{DF635578-4CDF-FA0B-1D2E-FC80B628FD61}"/>
              </a:ext>
            </a:extLst>
          </p:cNvPr>
          <p:cNvSpPr>
            <a:spLocks noGrp="1"/>
          </p:cNvSpPr>
          <p:nvPr>
            <p:ph type="sldNum" sz="quarter" idx="12"/>
          </p:nvPr>
        </p:nvSpPr>
        <p:spPr/>
        <p:txBody>
          <a:bodyPr/>
          <a:lstStyle/>
          <a:p>
            <a:fld id="{EE78E8B4-5C77-7846-9A5E-F1E2DEA445DC}" type="slidenum">
              <a:rPr lang="en-US" smtClean="0"/>
              <a:t>24</a:t>
            </a:fld>
            <a:endParaRPr lang="en-US" dirty="0"/>
          </a:p>
        </p:txBody>
      </p:sp>
    </p:spTree>
    <p:extLst>
      <p:ext uri="{BB962C8B-B14F-4D97-AF65-F5344CB8AC3E}">
        <p14:creationId xmlns:p14="http://schemas.microsoft.com/office/powerpoint/2010/main" val="94669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236C37-E5B4-F44F-F151-5D8A863BB7FD}"/>
              </a:ext>
            </a:extLst>
          </p:cNvPr>
          <p:cNvSpPr txBox="1"/>
          <p:nvPr/>
        </p:nvSpPr>
        <p:spPr>
          <a:xfrm>
            <a:off x="-67874" y="-5767"/>
            <a:ext cx="6096000" cy="646331"/>
          </a:xfrm>
          <a:prstGeom prst="rect">
            <a:avLst/>
          </a:prstGeom>
          <a:noFill/>
        </p:spPr>
        <p:txBody>
          <a:bodyPr wrap="square" rtlCol="0">
            <a:spAutoFit/>
          </a:bodyPr>
          <a:lstStyle/>
          <a:p>
            <a:r>
              <a:rPr lang="en-US" sz="3600" b="1" dirty="0"/>
              <a:t>Jets in Heavy Ion Collisions</a:t>
            </a:r>
          </a:p>
        </p:txBody>
      </p:sp>
      <p:cxnSp>
        <p:nvCxnSpPr>
          <p:cNvPr id="3" name="Straight Connector 2">
            <a:extLst>
              <a:ext uri="{FF2B5EF4-FFF2-40B4-BE49-F238E27FC236}">
                <a16:creationId xmlns:a16="http://schemas.microsoft.com/office/drawing/2014/main" id="{6CB02349-7318-6BAF-BB55-236EE8BA43D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BD530E6-4EB7-D884-EFFD-D14D1927FAE7}"/>
              </a:ext>
            </a:extLst>
          </p:cNvPr>
          <p:cNvSpPr txBox="1"/>
          <p:nvPr/>
        </p:nvSpPr>
        <p:spPr>
          <a:xfrm>
            <a:off x="1181609" y="5813591"/>
            <a:ext cx="3695829" cy="584775"/>
          </a:xfrm>
          <a:prstGeom prst="rect">
            <a:avLst/>
          </a:prstGeom>
          <a:solidFill>
            <a:schemeClr val="bg1"/>
          </a:solidFill>
          <a:ln w="15875">
            <a:solidFill>
              <a:srgbClr val="FF0000"/>
            </a:solidFill>
          </a:ln>
        </p:spPr>
        <p:txBody>
          <a:bodyPr wrap="square" rtlCol="0">
            <a:spAutoFit/>
          </a:bodyPr>
          <a:lstStyle/>
          <a:p>
            <a:pPr algn="ctr"/>
            <a:r>
              <a:rPr lang="en-US" sz="1600" b="1" dirty="0"/>
              <a:t>Inclusive jets are heavily </a:t>
            </a:r>
            <a:r>
              <a:rPr lang="en-US" sz="1600" b="1" dirty="0">
                <a:solidFill>
                  <a:srgbClr val="FF0000"/>
                </a:solidFill>
              </a:rPr>
              <a:t>quenched </a:t>
            </a:r>
            <a:r>
              <a:rPr lang="en-US" sz="1600" b="1" dirty="0"/>
              <a:t>in the presence of QGP</a:t>
            </a:r>
          </a:p>
        </p:txBody>
      </p:sp>
      <p:pic>
        <p:nvPicPr>
          <p:cNvPr id="5" name="Picture 4">
            <a:extLst>
              <a:ext uri="{FF2B5EF4-FFF2-40B4-BE49-F238E27FC236}">
                <a16:creationId xmlns:a16="http://schemas.microsoft.com/office/drawing/2014/main" id="{91883DE5-24C8-5471-F95D-67FA9534290B}"/>
              </a:ext>
            </a:extLst>
          </p:cNvPr>
          <p:cNvPicPr>
            <a:picLocks noChangeAspect="1"/>
          </p:cNvPicPr>
          <p:nvPr/>
        </p:nvPicPr>
        <p:blipFill>
          <a:blip r:embed="rId2"/>
          <a:stretch>
            <a:fillRect/>
          </a:stretch>
        </p:blipFill>
        <p:spPr>
          <a:xfrm>
            <a:off x="0" y="1490820"/>
            <a:ext cx="4877438" cy="3603049"/>
          </a:xfrm>
          <a:prstGeom prst="rect">
            <a:avLst/>
          </a:prstGeom>
        </p:spPr>
      </p:pic>
      <p:cxnSp>
        <p:nvCxnSpPr>
          <p:cNvPr id="6" name="Straight Arrow Connector 5">
            <a:extLst>
              <a:ext uri="{FF2B5EF4-FFF2-40B4-BE49-F238E27FC236}">
                <a16:creationId xmlns:a16="http://schemas.microsoft.com/office/drawing/2014/main" id="{A2515378-6CCE-A164-A536-F90ACE993D49}"/>
              </a:ext>
            </a:extLst>
          </p:cNvPr>
          <p:cNvCxnSpPr>
            <a:cxnSpLocks/>
          </p:cNvCxnSpPr>
          <p:nvPr/>
        </p:nvCxnSpPr>
        <p:spPr>
          <a:xfrm>
            <a:off x="3420590" y="3195714"/>
            <a:ext cx="141637" cy="265018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EE4791-17C1-6438-F344-AA63C670F498}"/>
              </a:ext>
            </a:extLst>
          </p:cNvPr>
          <p:cNvSpPr txBox="1"/>
          <p:nvPr/>
        </p:nvSpPr>
        <p:spPr>
          <a:xfrm>
            <a:off x="51214" y="5374310"/>
            <a:ext cx="2978309" cy="307777"/>
          </a:xfrm>
          <a:prstGeom prst="rect">
            <a:avLst/>
          </a:prstGeom>
          <a:noFill/>
          <a:ln>
            <a:solidFill>
              <a:srgbClr val="FF0000"/>
            </a:solidFill>
          </a:ln>
        </p:spPr>
        <p:txBody>
          <a:bodyPr wrap="square" rtlCol="0">
            <a:spAutoFit/>
          </a:bodyPr>
          <a:lstStyle/>
          <a:p>
            <a:pPr algn="ctr"/>
            <a:r>
              <a:rPr lang="en-US" sz="1400" b="1" dirty="0"/>
              <a:t>STAR,</a:t>
            </a:r>
            <a:r>
              <a:rPr lang="en-US" sz="1400" dirty="0"/>
              <a:t> </a:t>
            </a:r>
            <a:r>
              <a:rPr lang="en-US" sz="1400" dirty="0" err="1"/>
              <a:t>Phys.Rev.C</a:t>
            </a:r>
            <a:r>
              <a:rPr lang="en-US" sz="1400" dirty="0"/>
              <a:t> 102 (2020) 5, 054913</a:t>
            </a:r>
          </a:p>
        </p:txBody>
      </p:sp>
      <p:sp>
        <p:nvSpPr>
          <p:cNvPr id="8" name="TextBox 7">
            <a:extLst>
              <a:ext uri="{FF2B5EF4-FFF2-40B4-BE49-F238E27FC236}">
                <a16:creationId xmlns:a16="http://schemas.microsoft.com/office/drawing/2014/main" id="{5AFE5B61-EFD6-AB23-8D63-09A3CED80550}"/>
              </a:ext>
            </a:extLst>
          </p:cNvPr>
          <p:cNvSpPr txBox="1"/>
          <p:nvPr/>
        </p:nvSpPr>
        <p:spPr>
          <a:xfrm>
            <a:off x="57480" y="5008592"/>
            <a:ext cx="2047355" cy="307777"/>
          </a:xfrm>
          <a:prstGeom prst="rect">
            <a:avLst/>
          </a:prstGeom>
          <a:noFill/>
          <a:ln>
            <a:solidFill>
              <a:srgbClr val="FF0000"/>
            </a:solidFill>
          </a:ln>
        </p:spPr>
        <p:txBody>
          <a:bodyPr wrap="none" rtlCol="0">
            <a:spAutoFit/>
          </a:bodyPr>
          <a:lstStyle/>
          <a:p>
            <a:r>
              <a:rPr lang="en-US" sz="1400" b="1" dirty="0"/>
              <a:t>ALICE</a:t>
            </a:r>
            <a:r>
              <a:rPr lang="en-US" sz="1400" dirty="0"/>
              <a:t>, JHEP03 (2014) 013</a:t>
            </a:r>
          </a:p>
        </p:txBody>
      </p:sp>
      <p:sp>
        <p:nvSpPr>
          <p:cNvPr id="10" name="TextBox 9">
            <a:extLst>
              <a:ext uri="{FF2B5EF4-FFF2-40B4-BE49-F238E27FC236}">
                <a16:creationId xmlns:a16="http://schemas.microsoft.com/office/drawing/2014/main" id="{11B5ECA9-6551-F524-3EDC-D021ADA5C78E}"/>
              </a:ext>
            </a:extLst>
          </p:cNvPr>
          <p:cNvSpPr txBox="1"/>
          <p:nvPr/>
        </p:nvSpPr>
        <p:spPr>
          <a:xfrm>
            <a:off x="5148071" y="5813590"/>
            <a:ext cx="3883503" cy="584775"/>
          </a:xfrm>
          <a:prstGeom prst="rect">
            <a:avLst/>
          </a:prstGeom>
          <a:noFill/>
          <a:ln w="15875">
            <a:solidFill>
              <a:srgbClr val="FF0000"/>
            </a:solidFill>
          </a:ln>
        </p:spPr>
        <p:txBody>
          <a:bodyPr wrap="square" rtlCol="0">
            <a:spAutoFit/>
          </a:bodyPr>
          <a:lstStyle/>
          <a:p>
            <a:pPr algn="ctr"/>
            <a:r>
              <a:rPr lang="en-US" sz="1600" b="1" dirty="0"/>
              <a:t>Jet energy is </a:t>
            </a:r>
            <a:r>
              <a:rPr lang="en-US" sz="1600" b="1" dirty="0">
                <a:solidFill>
                  <a:srgbClr val="FF0000"/>
                </a:solidFill>
              </a:rPr>
              <a:t>redistributed to large distances from the jet axis</a:t>
            </a:r>
            <a:r>
              <a:rPr lang="en-US" sz="1600" b="1" dirty="0"/>
              <a:t> in the presence of QGP</a:t>
            </a:r>
          </a:p>
        </p:txBody>
      </p:sp>
      <p:pic>
        <p:nvPicPr>
          <p:cNvPr id="12" name="Picture 11">
            <a:extLst>
              <a:ext uri="{FF2B5EF4-FFF2-40B4-BE49-F238E27FC236}">
                <a16:creationId xmlns:a16="http://schemas.microsoft.com/office/drawing/2014/main" id="{692C2F69-44A3-A5CA-FA01-6A0DCAE6B57D}"/>
              </a:ext>
            </a:extLst>
          </p:cNvPr>
          <p:cNvPicPr>
            <a:picLocks noChangeAspect="1"/>
          </p:cNvPicPr>
          <p:nvPr/>
        </p:nvPicPr>
        <p:blipFill>
          <a:blip r:embed="rId3"/>
          <a:stretch>
            <a:fillRect/>
          </a:stretch>
        </p:blipFill>
        <p:spPr>
          <a:xfrm>
            <a:off x="4877438" y="1359515"/>
            <a:ext cx="3594356" cy="3452761"/>
          </a:xfrm>
          <a:prstGeom prst="rect">
            <a:avLst/>
          </a:prstGeom>
        </p:spPr>
      </p:pic>
      <p:sp>
        <p:nvSpPr>
          <p:cNvPr id="13" name="Oval 12">
            <a:extLst>
              <a:ext uri="{FF2B5EF4-FFF2-40B4-BE49-F238E27FC236}">
                <a16:creationId xmlns:a16="http://schemas.microsoft.com/office/drawing/2014/main" id="{48B62E6C-86E9-E1D0-6A43-32A455AA9655}"/>
              </a:ext>
            </a:extLst>
          </p:cNvPr>
          <p:cNvSpPr/>
          <p:nvPr/>
        </p:nvSpPr>
        <p:spPr>
          <a:xfrm>
            <a:off x="7208500" y="1549378"/>
            <a:ext cx="987634" cy="1809038"/>
          </a:xfrm>
          <a:prstGeom prst="ellipse">
            <a:avLst/>
          </a:prstGeom>
          <a:noFill/>
          <a:ln w="44450">
            <a:solidFill>
              <a:srgbClr val="FF0000">
                <a:alpha val="6283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787B5D6E-9675-C65D-C559-8E782C140C6F}"/>
              </a:ext>
            </a:extLst>
          </p:cNvPr>
          <p:cNvCxnSpPr>
            <a:cxnSpLocks/>
            <a:stCxn id="13" idx="4"/>
          </p:cNvCxnSpPr>
          <p:nvPr/>
        </p:nvCxnSpPr>
        <p:spPr>
          <a:xfrm>
            <a:off x="7702317" y="3358416"/>
            <a:ext cx="82355" cy="248747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88C88C-BB8E-2A0F-1758-192B45DF198E}"/>
              </a:ext>
            </a:extLst>
          </p:cNvPr>
          <p:cNvSpPr txBox="1"/>
          <p:nvPr/>
        </p:nvSpPr>
        <p:spPr>
          <a:xfrm>
            <a:off x="5147924" y="5005156"/>
            <a:ext cx="2636748" cy="307777"/>
          </a:xfrm>
          <a:prstGeom prst="rect">
            <a:avLst/>
          </a:prstGeom>
          <a:noFill/>
          <a:ln>
            <a:solidFill>
              <a:schemeClr val="accent2">
                <a:hueOff val="-727682"/>
                <a:satOff val="-41964"/>
                <a:lumOff val="4314"/>
              </a:schemeClr>
            </a:solidFill>
          </a:ln>
        </p:spPr>
        <p:txBody>
          <a:bodyPr wrap="none" rtlCol="0">
            <a:spAutoFit/>
          </a:bodyPr>
          <a:lstStyle/>
          <a:p>
            <a:pPr algn="ctr"/>
            <a:r>
              <a:rPr lang="en-US" sz="1400" b="1" dirty="0"/>
              <a:t>CMS,</a:t>
            </a:r>
            <a:r>
              <a:rPr lang="en-US" sz="1400" dirty="0"/>
              <a:t> Phys. Lett. B 730 (2014) 243</a:t>
            </a:r>
          </a:p>
        </p:txBody>
      </p:sp>
      <p:sp>
        <p:nvSpPr>
          <p:cNvPr id="18" name="TextBox 17">
            <a:extLst>
              <a:ext uri="{FF2B5EF4-FFF2-40B4-BE49-F238E27FC236}">
                <a16:creationId xmlns:a16="http://schemas.microsoft.com/office/drawing/2014/main" id="{14797DE1-F24D-2A1F-E4AB-B78C45AA60D1}"/>
              </a:ext>
            </a:extLst>
          </p:cNvPr>
          <p:cNvSpPr txBox="1"/>
          <p:nvPr/>
        </p:nvSpPr>
        <p:spPr>
          <a:xfrm>
            <a:off x="1603101" y="900127"/>
            <a:ext cx="1959126" cy="461665"/>
          </a:xfrm>
          <a:prstGeom prst="rect">
            <a:avLst/>
          </a:prstGeom>
          <a:noFill/>
        </p:spPr>
        <p:txBody>
          <a:bodyPr wrap="none" rtlCol="0">
            <a:spAutoFit/>
          </a:bodyPr>
          <a:lstStyle/>
          <a:p>
            <a:r>
              <a:rPr lang="en-US" sz="2400" i="1" dirty="0">
                <a:solidFill>
                  <a:srgbClr val="FF0000"/>
                </a:solidFill>
              </a:rPr>
              <a:t>Jet Quenching</a:t>
            </a:r>
          </a:p>
        </p:txBody>
      </p:sp>
      <p:sp>
        <p:nvSpPr>
          <p:cNvPr id="23" name="TextBox 22">
            <a:extLst>
              <a:ext uri="{FF2B5EF4-FFF2-40B4-BE49-F238E27FC236}">
                <a16:creationId xmlns:a16="http://schemas.microsoft.com/office/drawing/2014/main" id="{4CFECC09-5EB3-E68A-C634-D0C7CED9FC97}"/>
              </a:ext>
            </a:extLst>
          </p:cNvPr>
          <p:cNvSpPr txBox="1"/>
          <p:nvPr/>
        </p:nvSpPr>
        <p:spPr>
          <a:xfrm>
            <a:off x="5866548" y="900127"/>
            <a:ext cx="2039148" cy="461665"/>
          </a:xfrm>
          <a:prstGeom prst="rect">
            <a:avLst/>
          </a:prstGeom>
          <a:noFill/>
        </p:spPr>
        <p:txBody>
          <a:bodyPr wrap="none" rtlCol="0">
            <a:spAutoFit/>
          </a:bodyPr>
          <a:lstStyle/>
          <a:p>
            <a:r>
              <a:rPr lang="en-US" sz="2400" i="1" dirty="0">
                <a:solidFill>
                  <a:srgbClr val="FF0000"/>
                </a:solidFill>
              </a:rPr>
              <a:t>Jet Broadening</a:t>
            </a:r>
          </a:p>
        </p:txBody>
      </p:sp>
      <p:sp>
        <p:nvSpPr>
          <p:cNvPr id="32" name="TextBox 31">
            <a:extLst>
              <a:ext uri="{FF2B5EF4-FFF2-40B4-BE49-F238E27FC236}">
                <a16:creationId xmlns:a16="http://schemas.microsoft.com/office/drawing/2014/main" id="{27E8D2B4-CEDD-3FC2-12A9-AB8DF5F8FC11}"/>
              </a:ext>
            </a:extLst>
          </p:cNvPr>
          <p:cNvSpPr txBox="1"/>
          <p:nvPr/>
        </p:nvSpPr>
        <p:spPr>
          <a:xfrm>
            <a:off x="8541741" y="1682139"/>
            <a:ext cx="3594353" cy="1566006"/>
          </a:xfrm>
          <a:prstGeom prst="rect">
            <a:avLst/>
          </a:prstGeom>
          <a:noFill/>
          <a:ln>
            <a:solidFill>
              <a:srgbClr val="FF0000"/>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Possible mechanisms: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Multiple scattering</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Medium-induced bremsstrahlung</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Medium response</a:t>
            </a:r>
          </a:p>
        </p:txBody>
      </p:sp>
      <p:cxnSp>
        <p:nvCxnSpPr>
          <p:cNvPr id="33" name="Straight Arrow Connector 32">
            <a:extLst>
              <a:ext uri="{FF2B5EF4-FFF2-40B4-BE49-F238E27FC236}">
                <a16:creationId xmlns:a16="http://schemas.microsoft.com/office/drawing/2014/main" id="{4A792737-D6E2-8A34-2295-887250F0CAB8}"/>
              </a:ext>
            </a:extLst>
          </p:cNvPr>
          <p:cNvCxnSpPr>
            <a:cxnSpLocks/>
            <a:stCxn id="32" idx="2"/>
          </p:cNvCxnSpPr>
          <p:nvPr/>
        </p:nvCxnSpPr>
        <p:spPr>
          <a:xfrm flipH="1">
            <a:off x="10336936" y="3248145"/>
            <a:ext cx="1982" cy="3871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FDBA79-EA52-3CB9-B868-08292AB06EAC}"/>
              </a:ext>
            </a:extLst>
          </p:cNvPr>
          <p:cNvSpPr txBox="1"/>
          <p:nvPr/>
        </p:nvSpPr>
        <p:spPr>
          <a:xfrm>
            <a:off x="9272359" y="3635297"/>
            <a:ext cx="1970571" cy="923330"/>
          </a:xfrm>
          <a:prstGeom prst="rect">
            <a:avLst/>
          </a:prstGeom>
          <a:noFill/>
          <a:ln>
            <a:solidFill>
              <a:schemeClr val="tx1"/>
            </a:solidFill>
          </a:ln>
        </p:spPr>
        <p:txBody>
          <a:bodyPr wrap="square" rtlCol="0">
            <a:spAutoFit/>
          </a:bodyPr>
          <a:lstStyle/>
          <a:p>
            <a:pPr algn="ctr"/>
            <a:r>
              <a:rPr lang="en-US" b="1" dirty="0">
                <a:solidFill>
                  <a:srgbClr val="FF0000"/>
                </a:solidFill>
              </a:rPr>
              <a:t>Dependent on the mass of the initiating </a:t>
            </a:r>
            <a:r>
              <a:rPr lang="en-US" b="1" dirty="0" err="1">
                <a:solidFill>
                  <a:srgbClr val="FF0000"/>
                </a:solidFill>
              </a:rPr>
              <a:t>parton</a:t>
            </a:r>
            <a:r>
              <a:rPr lang="en-US" b="1" dirty="0">
                <a:solidFill>
                  <a:srgbClr val="FF0000"/>
                </a:solidFill>
              </a:rPr>
              <a:t> </a:t>
            </a:r>
          </a:p>
        </p:txBody>
      </p:sp>
      <p:cxnSp>
        <p:nvCxnSpPr>
          <p:cNvPr id="35" name="Straight Arrow Connector 34">
            <a:extLst>
              <a:ext uri="{FF2B5EF4-FFF2-40B4-BE49-F238E27FC236}">
                <a16:creationId xmlns:a16="http://schemas.microsoft.com/office/drawing/2014/main" id="{1C198681-441F-077B-501F-393FEF765CE0}"/>
              </a:ext>
            </a:extLst>
          </p:cNvPr>
          <p:cNvCxnSpPr>
            <a:cxnSpLocks/>
          </p:cNvCxnSpPr>
          <p:nvPr/>
        </p:nvCxnSpPr>
        <p:spPr>
          <a:xfrm>
            <a:off x="10335413" y="4558627"/>
            <a:ext cx="0" cy="4126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F82BF9-A3CE-ECAD-1517-763828DD26C4}"/>
              </a:ext>
            </a:extLst>
          </p:cNvPr>
          <p:cNvSpPr txBox="1"/>
          <p:nvPr/>
        </p:nvSpPr>
        <p:spPr>
          <a:xfrm>
            <a:off x="9272359" y="4974777"/>
            <a:ext cx="2126108" cy="646331"/>
          </a:xfrm>
          <a:prstGeom prst="rect">
            <a:avLst/>
          </a:prstGeom>
          <a:noFill/>
          <a:ln>
            <a:solidFill>
              <a:schemeClr val="tx1">
                <a:alpha val="90000"/>
              </a:schemeClr>
            </a:solidFill>
          </a:ln>
        </p:spPr>
        <p:txBody>
          <a:bodyPr wrap="square" rtlCol="0">
            <a:spAutoFit/>
          </a:bodyPr>
          <a:lstStyle/>
          <a:p>
            <a:pPr algn="ctr"/>
            <a:r>
              <a:rPr lang="en-US" b="1" dirty="0"/>
              <a:t>Motivation to study heavy-flavor jets</a:t>
            </a:r>
          </a:p>
        </p:txBody>
      </p:sp>
      <p:sp>
        <p:nvSpPr>
          <p:cNvPr id="47" name="Date Placeholder 46">
            <a:extLst>
              <a:ext uri="{FF2B5EF4-FFF2-40B4-BE49-F238E27FC236}">
                <a16:creationId xmlns:a16="http://schemas.microsoft.com/office/drawing/2014/main" id="{6B9CEE59-4C0E-8872-B1C0-98DBEADE4B65}"/>
              </a:ext>
            </a:extLst>
          </p:cNvPr>
          <p:cNvSpPr>
            <a:spLocks noGrp="1"/>
          </p:cNvSpPr>
          <p:nvPr>
            <p:ph type="dt" sz="half" idx="10"/>
          </p:nvPr>
        </p:nvSpPr>
        <p:spPr/>
        <p:txBody>
          <a:bodyPr/>
          <a:lstStyle/>
          <a:p>
            <a:r>
              <a:rPr lang="en-US"/>
              <a:t>October 28, 2022</a:t>
            </a:r>
            <a:endParaRPr lang="en-US" dirty="0"/>
          </a:p>
        </p:txBody>
      </p:sp>
      <p:sp>
        <p:nvSpPr>
          <p:cNvPr id="48" name="Footer Placeholder 47">
            <a:extLst>
              <a:ext uri="{FF2B5EF4-FFF2-40B4-BE49-F238E27FC236}">
                <a16:creationId xmlns:a16="http://schemas.microsoft.com/office/drawing/2014/main" id="{64ECF8D0-41A8-B505-9127-E10BBCAC0793}"/>
              </a:ext>
            </a:extLst>
          </p:cNvPr>
          <p:cNvSpPr>
            <a:spLocks noGrp="1"/>
          </p:cNvSpPr>
          <p:nvPr>
            <p:ph type="ftr" sz="quarter" idx="11"/>
          </p:nvPr>
        </p:nvSpPr>
        <p:spPr/>
        <p:txBody>
          <a:bodyPr/>
          <a:lstStyle/>
          <a:p>
            <a:r>
              <a:rPr lang="en-US"/>
              <a:t>Diptanil Roy, DNP 2022</a:t>
            </a:r>
            <a:endParaRPr lang="en-US" dirty="0"/>
          </a:p>
        </p:txBody>
      </p:sp>
      <p:sp>
        <p:nvSpPr>
          <p:cNvPr id="49" name="Slide Number Placeholder 48">
            <a:extLst>
              <a:ext uri="{FF2B5EF4-FFF2-40B4-BE49-F238E27FC236}">
                <a16:creationId xmlns:a16="http://schemas.microsoft.com/office/drawing/2014/main" id="{1CBD7441-862E-1781-59A4-797DB4774FE1}"/>
              </a:ext>
            </a:extLst>
          </p:cNvPr>
          <p:cNvSpPr>
            <a:spLocks noGrp="1"/>
          </p:cNvSpPr>
          <p:nvPr>
            <p:ph type="sldNum" sz="quarter" idx="12"/>
          </p:nvPr>
        </p:nvSpPr>
        <p:spPr/>
        <p:txBody>
          <a:bodyPr/>
          <a:lstStyle/>
          <a:p>
            <a:fld id="{EE78E8B4-5C77-7846-9A5E-F1E2DEA445DC}" type="slidenum">
              <a:rPr lang="en-US" smtClean="0"/>
              <a:t>3</a:t>
            </a:fld>
            <a:endParaRPr lang="en-US" dirty="0"/>
          </a:p>
        </p:txBody>
      </p:sp>
    </p:spTree>
    <p:extLst>
      <p:ext uri="{BB962C8B-B14F-4D97-AF65-F5344CB8AC3E}">
        <p14:creationId xmlns:p14="http://schemas.microsoft.com/office/powerpoint/2010/main" val="3558601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1FB530A6-8661-8841-A1EF-02101CCE220E}"/>
              </a:ext>
            </a:extLst>
          </p:cNvPr>
          <p:cNvPicPr>
            <a:picLocks noChangeAspect="1"/>
          </p:cNvPicPr>
          <p:nvPr/>
        </p:nvPicPr>
        <p:blipFill>
          <a:blip r:embed="rId3"/>
          <a:stretch>
            <a:fillRect/>
          </a:stretch>
        </p:blipFill>
        <p:spPr>
          <a:xfrm>
            <a:off x="2281060" y="1908141"/>
            <a:ext cx="5850569" cy="3082161"/>
          </a:xfrm>
          <a:prstGeom prst="rect">
            <a:avLst/>
          </a:prstGeom>
        </p:spPr>
      </p:pic>
      <p:sp>
        <p:nvSpPr>
          <p:cNvPr id="5" name="TextBox 4">
            <a:extLst>
              <a:ext uri="{FF2B5EF4-FFF2-40B4-BE49-F238E27FC236}">
                <a16:creationId xmlns:a16="http://schemas.microsoft.com/office/drawing/2014/main" id="{780E466E-99EB-DA49-8AA9-B4BC74527B09}"/>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sp>
        <p:nvSpPr>
          <p:cNvPr id="34" name="Rectangle 33">
            <a:extLst>
              <a:ext uri="{FF2B5EF4-FFF2-40B4-BE49-F238E27FC236}">
                <a16:creationId xmlns:a16="http://schemas.microsoft.com/office/drawing/2014/main" id="{DC9F078E-1388-D94C-9FD1-CA4A742772DF}"/>
              </a:ext>
            </a:extLst>
          </p:cNvPr>
          <p:cNvSpPr/>
          <p:nvPr/>
        </p:nvSpPr>
        <p:spPr>
          <a:xfrm>
            <a:off x="3452609" y="1635422"/>
            <a:ext cx="2642256" cy="307777"/>
          </a:xfrm>
          <a:prstGeom prst="rect">
            <a:avLst/>
          </a:prstGeom>
          <a:ln>
            <a:solidFill>
              <a:srgbClr val="FF0000"/>
            </a:solidFill>
          </a:ln>
        </p:spPr>
        <p:txBody>
          <a:bodyPr wrap="square">
            <a:spAutoFit/>
          </a:bodyPr>
          <a:lstStyle/>
          <a:p>
            <a:r>
              <a:rPr lang="en-US" sz="1400" b="1" dirty="0">
                <a:cs typeface="Times New Roman" panose="02020603050405020304" pitchFamily="18" charset="0"/>
              </a:rPr>
              <a:t>ALICE</a:t>
            </a:r>
            <a:r>
              <a:rPr lang="en-US" sz="1400" dirty="0">
                <a:cs typeface="Times New Roman" panose="02020603050405020304" pitchFamily="18" charset="0"/>
              </a:rPr>
              <a:t>, Nature </a:t>
            </a:r>
            <a:r>
              <a:rPr lang="en-US" sz="1400" dirty="0"/>
              <a:t>605 (2022) 440-446</a:t>
            </a:r>
            <a:endParaRPr lang="en-US" sz="1400" dirty="0">
              <a:cs typeface="Times New Roman" panose="02020603050405020304" pitchFamily="18" charset="0"/>
            </a:endParaRPr>
          </a:p>
        </p:txBody>
      </p:sp>
      <p:pic>
        <p:nvPicPr>
          <p:cNvPr id="54" name="Picture 2">
            <a:extLst>
              <a:ext uri="{FF2B5EF4-FFF2-40B4-BE49-F238E27FC236}">
                <a16:creationId xmlns:a16="http://schemas.microsoft.com/office/drawing/2014/main" id="{F809A7B6-979F-624C-91EE-24C400273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85BC9CC6-B407-C244-88E6-6D9EC19AE765}"/>
              </a:ext>
            </a:extLst>
          </p:cNvPr>
          <p:cNvPicPr>
            <a:picLocks noChangeAspect="1"/>
          </p:cNvPicPr>
          <p:nvPr/>
        </p:nvPicPr>
        <p:blipFill rotWithShape="1">
          <a:blip r:embed="rId5"/>
          <a:srcRect t="10979"/>
          <a:stretch/>
        </p:blipFill>
        <p:spPr>
          <a:xfrm>
            <a:off x="198138" y="1941442"/>
            <a:ext cx="2240262" cy="2950783"/>
          </a:xfrm>
          <a:prstGeom prst="rect">
            <a:avLst/>
          </a:prstGeom>
        </p:spPr>
      </p:pic>
      <p:sp>
        <p:nvSpPr>
          <p:cNvPr id="126" name="TextBox 125">
            <a:extLst>
              <a:ext uri="{FF2B5EF4-FFF2-40B4-BE49-F238E27FC236}">
                <a16:creationId xmlns:a16="http://schemas.microsoft.com/office/drawing/2014/main" id="{C81A49C7-7D4A-6B46-A5A9-4F2E578A5FB7}"/>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sp>
        <p:nvSpPr>
          <p:cNvPr id="143" name="TextBox 142">
            <a:extLst>
              <a:ext uri="{FF2B5EF4-FFF2-40B4-BE49-F238E27FC236}">
                <a16:creationId xmlns:a16="http://schemas.microsoft.com/office/drawing/2014/main" id="{E4FAE629-E43F-7E4E-84FE-5BC7C7F1EBC8}"/>
              </a:ext>
            </a:extLst>
          </p:cNvPr>
          <p:cNvSpPr txBox="1"/>
          <p:nvPr/>
        </p:nvSpPr>
        <p:spPr>
          <a:xfrm>
            <a:off x="3781627" y="5466791"/>
            <a:ext cx="4628745" cy="646331"/>
          </a:xfrm>
          <a:prstGeom prst="rect">
            <a:avLst/>
          </a:prstGeom>
          <a:noFill/>
          <a:ln>
            <a:solidFill>
              <a:srgbClr val="FF0000"/>
            </a:solidFill>
          </a:ln>
        </p:spPr>
        <p:txBody>
          <a:bodyPr wrap="square" rtlCol="0">
            <a:spAutoFit/>
          </a:bodyPr>
          <a:lstStyle/>
          <a:p>
            <a:pPr algn="ctr"/>
            <a:r>
              <a:rPr lang="en-US" b="1" dirty="0"/>
              <a:t>Heavy-flavor</a:t>
            </a:r>
            <a:r>
              <a:rPr lang="en-US" b="1" dirty="0">
                <a:solidFill>
                  <a:srgbClr val="FF0000"/>
                </a:solidFill>
              </a:rPr>
              <a:t> </a:t>
            </a:r>
            <a:r>
              <a:rPr lang="en-US" b="1" dirty="0"/>
              <a:t>emission spectra at small angles suppressed due to</a:t>
            </a:r>
            <a:r>
              <a:rPr lang="en-US" b="1" dirty="0">
                <a:solidFill>
                  <a:srgbClr val="FF0000"/>
                </a:solidFill>
              </a:rPr>
              <a:t> dead-cone effect [1]</a:t>
            </a:r>
          </a:p>
        </p:txBody>
      </p:sp>
      <p:cxnSp>
        <p:nvCxnSpPr>
          <p:cNvPr id="19" name="Straight Connector 18">
            <a:extLst>
              <a:ext uri="{FF2B5EF4-FFF2-40B4-BE49-F238E27FC236}">
                <a16:creationId xmlns:a16="http://schemas.microsoft.com/office/drawing/2014/main" id="{C421885A-3A3F-234B-9C4B-D9490627BE8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0B44234-CE95-7849-AD6F-068E7E8B850E}"/>
              </a:ext>
            </a:extLst>
          </p:cNvPr>
          <p:cNvSpPr/>
          <p:nvPr/>
        </p:nvSpPr>
        <p:spPr>
          <a:xfrm>
            <a:off x="9952892" y="4079632"/>
            <a:ext cx="1219200" cy="433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2BA694-06A7-8C46-86EE-20014969A472}"/>
                  </a:ext>
                </a:extLst>
              </p:cNvPr>
              <p:cNvSpPr txBox="1"/>
              <p:nvPr/>
            </p:nvSpPr>
            <p:spPr>
              <a:xfrm>
                <a:off x="6205642" y="4466495"/>
                <a:ext cx="570604" cy="301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m:rPr>
                              <m:sty m:val="p"/>
                            </m:rPr>
                            <a:rPr lang="en-US" b="0" i="0" smtClean="0">
                              <a:latin typeface="Cambria Math" panose="02040503050406030204" pitchFamily="18" charset="0"/>
                              <a:ea typeface="Cambria Math" panose="02040503050406030204" pitchFamily="18" charset="0"/>
                            </a:rPr>
                            <m:t>q</m:t>
                          </m:r>
                        </m:sub>
                      </m:sSub>
                    </m:oMath>
                  </m:oMathPara>
                </a14:m>
                <a:endParaRPr lang="en-US" baseline="-25000" dirty="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992BA694-06A7-8C46-86EE-20014969A472}"/>
                  </a:ext>
                </a:extLst>
              </p:cNvPr>
              <p:cNvSpPr txBox="1">
                <a:spLocks noRot="1" noChangeAspect="1" noMove="1" noResize="1" noEditPoints="1" noAdjustHandles="1" noChangeArrowheads="1" noChangeShapeType="1" noTextEdit="1"/>
              </p:cNvSpPr>
              <p:nvPr/>
            </p:nvSpPr>
            <p:spPr>
              <a:xfrm>
                <a:off x="6205642" y="4466495"/>
                <a:ext cx="570604" cy="301686"/>
              </a:xfrm>
              <a:prstGeom prst="rect">
                <a:avLst/>
              </a:prstGeom>
              <a:blipFill>
                <a:blip r:embed="rId7"/>
                <a:stretch>
                  <a:fillRect l="-6522" r="-4348" b="-2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07762DB-1D84-3F8C-5346-A70241D2CC50}"/>
              </a:ext>
            </a:extLst>
          </p:cNvPr>
          <p:cNvSpPr txBox="1"/>
          <p:nvPr/>
        </p:nvSpPr>
        <p:spPr>
          <a:xfrm>
            <a:off x="7522029" y="6155914"/>
            <a:ext cx="3171061" cy="276999"/>
          </a:xfrm>
          <a:prstGeom prst="rect">
            <a:avLst/>
          </a:prstGeom>
          <a:noFill/>
        </p:spPr>
        <p:txBody>
          <a:bodyPr wrap="none" rtlCol="0">
            <a:spAutoFit/>
          </a:bodyPr>
          <a:lstStyle/>
          <a:p>
            <a:r>
              <a:rPr lang="en-US" sz="1200" dirty="0">
                <a:latin typeface="Times" pitchFamily="2" charset="0"/>
              </a:rPr>
              <a:t>[1] </a:t>
            </a:r>
            <a:r>
              <a:rPr lang="en-US" sz="1200" dirty="0">
                <a:effectLst/>
                <a:latin typeface="Times" pitchFamily="2" charset="0"/>
              </a:rPr>
              <a:t>J. Phys. G: </a:t>
            </a:r>
            <a:r>
              <a:rPr lang="en-US" sz="1200" dirty="0" err="1">
                <a:effectLst/>
                <a:latin typeface="Times" pitchFamily="2" charset="0"/>
              </a:rPr>
              <a:t>Nucl</a:t>
            </a:r>
            <a:r>
              <a:rPr lang="en-US" sz="1200" dirty="0">
                <a:effectLst/>
                <a:latin typeface="Times" pitchFamily="2" charset="0"/>
              </a:rPr>
              <a:t>. Part. Phys. </a:t>
            </a:r>
            <a:r>
              <a:rPr lang="en-US" sz="1200" b="1" dirty="0">
                <a:effectLst/>
                <a:latin typeface="Times" pitchFamily="2" charset="0"/>
              </a:rPr>
              <a:t>17</a:t>
            </a:r>
            <a:r>
              <a:rPr lang="en-US" sz="1200" dirty="0">
                <a:effectLst/>
                <a:latin typeface="Times" pitchFamily="2" charset="0"/>
              </a:rPr>
              <a:t> 1602</a:t>
            </a:r>
            <a:r>
              <a:rPr lang="en-US" sz="1200" dirty="0">
                <a:latin typeface="Times" pitchFamily="2" charset="0"/>
              </a:rPr>
              <a:t> (1991)</a:t>
            </a:r>
          </a:p>
        </p:txBody>
      </p:sp>
      <p:sp>
        <p:nvSpPr>
          <p:cNvPr id="2" name="Date Placeholder 1">
            <a:extLst>
              <a:ext uri="{FF2B5EF4-FFF2-40B4-BE49-F238E27FC236}">
                <a16:creationId xmlns:a16="http://schemas.microsoft.com/office/drawing/2014/main" id="{F2F145A3-A08B-D809-C6E3-99804E70230C}"/>
              </a:ext>
            </a:extLst>
          </p:cNvPr>
          <p:cNvSpPr>
            <a:spLocks noGrp="1"/>
          </p:cNvSpPr>
          <p:nvPr>
            <p:ph type="dt" sz="half" idx="10"/>
          </p:nvPr>
        </p:nvSpPr>
        <p:spPr/>
        <p:txBody>
          <a:bodyPr/>
          <a:lstStyle/>
          <a:p>
            <a:r>
              <a:rPr lang="en-US"/>
              <a:t>October 28, 2022</a:t>
            </a:r>
            <a:endParaRPr lang="en-US" dirty="0"/>
          </a:p>
        </p:txBody>
      </p:sp>
      <p:sp>
        <p:nvSpPr>
          <p:cNvPr id="9" name="Footer Placeholder 8">
            <a:extLst>
              <a:ext uri="{FF2B5EF4-FFF2-40B4-BE49-F238E27FC236}">
                <a16:creationId xmlns:a16="http://schemas.microsoft.com/office/drawing/2014/main" id="{391E168E-B73C-0E8C-AA8F-09C3B33A3585}"/>
              </a:ext>
            </a:extLst>
          </p:cNvPr>
          <p:cNvSpPr>
            <a:spLocks noGrp="1"/>
          </p:cNvSpPr>
          <p:nvPr>
            <p:ph type="ftr" sz="quarter" idx="11"/>
          </p:nvPr>
        </p:nvSpPr>
        <p:spPr/>
        <p:txBody>
          <a:bodyPr/>
          <a:lstStyle/>
          <a:p>
            <a:r>
              <a:rPr lang="en-US"/>
              <a:t>Diptanil Roy, DNP 2022</a:t>
            </a:r>
            <a:endParaRPr lang="en-US" dirty="0"/>
          </a:p>
        </p:txBody>
      </p:sp>
      <p:sp>
        <p:nvSpPr>
          <p:cNvPr id="11" name="Slide Number Placeholder 10">
            <a:extLst>
              <a:ext uri="{FF2B5EF4-FFF2-40B4-BE49-F238E27FC236}">
                <a16:creationId xmlns:a16="http://schemas.microsoft.com/office/drawing/2014/main" id="{A7AE0D51-02BD-CD30-3CA2-8F2E65F6577E}"/>
              </a:ext>
            </a:extLst>
          </p:cNvPr>
          <p:cNvSpPr>
            <a:spLocks noGrp="1"/>
          </p:cNvSpPr>
          <p:nvPr>
            <p:ph type="sldNum" sz="quarter" idx="12"/>
          </p:nvPr>
        </p:nvSpPr>
        <p:spPr/>
        <p:txBody>
          <a:bodyPr/>
          <a:lstStyle/>
          <a:p>
            <a:fld id="{EE78E8B4-5C77-7846-9A5E-F1E2DEA445DC}" type="slidenum">
              <a:rPr lang="en-US" smtClean="0"/>
              <a:t>4</a:t>
            </a:fld>
            <a:endParaRPr lang="en-US" dirty="0"/>
          </a:p>
        </p:txBody>
      </p:sp>
    </p:spTree>
    <p:extLst>
      <p:ext uri="{BB962C8B-B14F-4D97-AF65-F5344CB8AC3E}">
        <p14:creationId xmlns:p14="http://schemas.microsoft.com/office/powerpoint/2010/main" val="1367201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1FB530A6-8661-8841-A1EF-02101CCE220E}"/>
              </a:ext>
            </a:extLst>
          </p:cNvPr>
          <p:cNvPicPr>
            <a:picLocks noChangeAspect="1"/>
          </p:cNvPicPr>
          <p:nvPr/>
        </p:nvPicPr>
        <p:blipFill>
          <a:blip r:embed="rId3"/>
          <a:stretch>
            <a:fillRect/>
          </a:stretch>
        </p:blipFill>
        <p:spPr>
          <a:xfrm>
            <a:off x="2281060" y="1908141"/>
            <a:ext cx="5850569" cy="3082161"/>
          </a:xfrm>
          <a:prstGeom prst="rect">
            <a:avLst/>
          </a:prstGeom>
        </p:spPr>
      </p:pic>
      <p:sp>
        <p:nvSpPr>
          <p:cNvPr id="5" name="TextBox 4">
            <a:extLst>
              <a:ext uri="{FF2B5EF4-FFF2-40B4-BE49-F238E27FC236}">
                <a16:creationId xmlns:a16="http://schemas.microsoft.com/office/drawing/2014/main" id="{780E466E-99EB-DA49-8AA9-B4BC74527B09}"/>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sp>
        <p:nvSpPr>
          <p:cNvPr id="34" name="Rectangle 33">
            <a:extLst>
              <a:ext uri="{FF2B5EF4-FFF2-40B4-BE49-F238E27FC236}">
                <a16:creationId xmlns:a16="http://schemas.microsoft.com/office/drawing/2014/main" id="{DC9F078E-1388-D94C-9FD1-CA4A742772DF}"/>
              </a:ext>
            </a:extLst>
          </p:cNvPr>
          <p:cNvSpPr/>
          <p:nvPr/>
        </p:nvSpPr>
        <p:spPr>
          <a:xfrm>
            <a:off x="3452609" y="1635422"/>
            <a:ext cx="2642256" cy="307777"/>
          </a:xfrm>
          <a:prstGeom prst="rect">
            <a:avLst/>
          </a:prstGeom>
          <a:ln>
            <a:solidFill>
              <a:srgbClr val="FF0000"/>
            </a:solidFill>
          </a:ln>
        </p:spPr>
        <p:txBody>
          <a:bodyPr wrap="square">
            <a:spAutoFit/>
          </a:bodyPr>
          <a:lstStyle/>
          <a:p>
            <a:r>
              <a:rPr lang="en-US" sz="1400" b="1" dirty="0">
                <a:cs typeface="Times New Roman" panose="02020603050405020304" pitchFamily="18" charset="0"/>
              </a:rPr>
              <a:t>ALICE</a:t>
            </a:r>
            <a:r>
              <a:rPr lang="en-US" sz="1400" dirty="0">
                <a:cs typeface="Times New Roman" panose="02020603050405020304" pitchFamily="18" charset="0"/>
              </a:rPr>
              <a:t>, Nature </a:t>
            </a:r>
            <a:r>
              <a:rPr lang="en-US" sz="1400" dirty="0"/>
              <a:t>605 (2022) 440-446</a:t>
            </a:r>
            <a:endParaRPr lang="en-US" sz="1400" dirty="0">
              <a:cs typeface="Times New Roman" panose="02020603050405020304" pitchFamily="18" charset="0"/>
            </a:endParaRPr>
          </a:p>
        </p:txBody>
      </p:sp>
      <p:pic>
        <p:nvPicPr>
          <p:cNvPr id="54" name="Picture 2">
            <a:extLst>
              <a:ext uri="{FF2B5EF4-FFF2-40B4-BE49-F238E27FC236}">
                <a16:creationId xmlns:a16="http://schemas.microsoft.com/office/drawing/2014/main" id="{F809A7B6-979F-624C-91EE-24C400273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85BC9CC6-B407-C244-88E6-6D9EC19AE765}"/>
              </a:ext>
            </a:extLst>
          </p:cNvPr>
          <p:cNvPicPr>
            <a:picLocks noChangeAspect="1"/>
          </p:cNvPicPr>
          <p:nvPr/>
        </p:nvPicPr>
        <p:blipFill rotWithShape="1">
          <a:blip r:embed="rId5"/>
          <a:srcRect t="10979"/>
          <a:stretch/>
        </p:blipFill>
        <p:spPr>
          <a:xfrm>
            <a:off x="198138" y="1941442"/>
            <a:ext cx="2240262" cy="2950783"/>
          </a:xfrm>
          <a:prstGeom prst="rect">
            <a:avLst/>
          </a:prstGeom>
        </p:spPr>
      </p:pic>
      <p:sp>
        <p:nvSpPr>
          <p:cNvPr id="126" name="TextBox 125">
            <a:extLst>
              <a:ext uri="{FF2B5EF4-FFF2-40B4-BE49-F238E27FC236}">
                <a16:creationId xmlns:a16="http://schemas.microsoft.com/office/drawing/2014/main" id="{C81A49C7-7D4A-6B46-A5A9-4F2E578A5FB7}"/>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pic>
        <p:nvPicPr>
          <p:cNvPr id="142" name="Picture 141">
            <a:extLst>
              <a:ext uri="{FF2B5EF4-FFF2-40B4-BE49-F238E27FC236}">
                <a16:creationId xmlns:a16="http://schemas.microsoft.com/office/drawing/2014/main" id="{51D4363E-9F30-A845-B1FB-0026C2D2DDD3}"/>
              </a:ext>
            </a:extLst>
          </p:cNvPr>
          <p:cNvPicPr>
            <a:picLocks noChangeAspect="1"/>
          </p:cNvPicPr>
          <p:nvPr/>
        </p:nvPicPr>
        <p:blipFill>
          <a:blip r:embed="rId6"/>
          <a:srcRect/>
          <a:stretch/>
        </p:blipFill>
        <p:spPr>
          <a:xfrm>
            <a:off x="6694320" y="859816"/>
            <a:ext cx="5391335" cy="616838"/>
          </a:xfrm>
          <a:prstGeom prst="rect">
            <a:avLst/>
          </a:prstGeom>
          <a:ln>
            <a:solidFill>
              <a:srgbClr val="FF0000"/>
            </a:solidFill>
          </a:ln>
        </p:spPr>
      </p:pic>
      <p:sp>
        <p:nvSpPr>
          <p:cNvPr id="143" name="TextBox 142">
            <a:extLst>
              <a:ext uri="{FF2B5EF4-FFF2-40B4-BE49-F238E27FC236}">
                <a16:creationId xmlns:a16="http://schemas.microsoft.com/office/drawing/2014/main" id="{E4FAE629-E43F-7E4E-84FE-5BC7C7F1EBC8}"/>
              </a:ext>
            </a:extLst>
          </p:cNvPr>
          <p:cNvSpPr txBox="1"/>
          <p:nvPr/>
        </p:nvSpPr>
        <p:spPr>
          <a:xfrm>
            <a:off x="3781627" y="5466791"/>
            <a:ext cx="4628745" cy="646331"/>
          </a:xfrm>
          <a:prstGeom prst="rect">
            <a:avLst/>
          </a:prstGeom>
          <a:noFill/>
          <a:ln>
            <a:solidFill>
              <a:srgbClr val="FF0000"/>
            </a:solidFill>
          </a:ln>
        </p:spPr>
        <p:txBody>
          <a:bodyPr wrap="square" rtlCol="0">
            <a:spAutoFit/>
          </a:bodyPr>
          <a:lstStyle/>
          <a:p>
            <a:pPr algn="ctr"/>
            <a:r>
              <a:rPr lang="en-US" b="1" dirty="0"/>
              <a:t>Heavy-flavor</a:t>
            </a:r>
            <a:r>
              <a:rPr lang="en-US" b="1" dirty="0">
                <a:solidFill>
                  <a:srgbClr val="FF0000"/>
                </a:solidFill>
              </a:rPr>
              <a:t> </a:t>
            </a:r>
            <a:r>
              <a:rPr lang="en-US" b="1" dirty="0"/>
              <a:t>emission spectra at small angles suppressed due to</a:t>
            </a:r>
            <a:r>
              <a:rPr lang="en-US" b="1" dirty="0">
                <a:solidFill>
                  <a:srgbClr val="FF0000"/>
                </a:solidFill>
              </a:rPr>
              <a:t> dead-cone effect [1]</a:t>
            </a:r>
          </a:p>
        </p:txBody>
      </p:sp>
      <p:cxnSp>
        <p:nvCxnSpPr>
          <p:cNvPr id="19" name="Straight Connector 18">
            <a:extLst>
              <a:ext uri="{FF2B5EF4-FFF2-40B4-BE49-F238E27FC236}">
                <a16:creationId xmlns:a16="http://schemas.microsoft.com/office/drawing/2014/main" id="{C421885A-3A3F-234B-9C4B-D9490627BE82}"/>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0B44234-CE95-7849-AD6F-068E7E8B850E}"/>
              </a:ext>
            </a:extLst>
          </p:cNvPr>
          <p:cNvSpPr/>
          <p:nvPr/>
        </p:nvSpPr>
        <p:spPr>
          <a:xfrm>
            <a:off x="9952892" y="4079632"/>
            <a:ext cx="1219200" cy="4337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2BA694-06A7-8C46-86EE-20014969A472}"/>
                  </a:ext>
                </a:extLst>
              </p:cNvPr>
              <p:cNvSpPr txBox="1"/>
              <p:nvPr/>
            </p:nvSpPr>
            <p:spPr>
              <a:xfrm>
                <a:off x="6205642" y="4466495"/>
                <a:ext cx="570604" cy="3016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m</m:t>
                          </m:r>
                        </m:e>
                        <m:sub>
                          <m:r>
                            <m:rPr>
                              <m:sty m:val="p"/>
                            </m:rPr>
                            <a:rPr lang="en-US" b="0" i="0" smtClean="0">
                              <a:latin typeface="Cambria Math" panose="02040503050406030204" pitchFamily="18" charset="0"/>
                              <a:ea typeface="Cambria Math" panose="02040503050406030204" pitchFamily="18" charset="0"/>
                            </a:rPr>
                            <m:t>q</m:t>
                          </m:r>
                        </m:sub>
                      </m:sSub>
                    </m:oMath>
                  </m:oMathPara>
                </a14:m>
                <a:endParaRPr lang="en-US" baseline="-25000" dirty="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992BA694-06A7-8C46-86EE-20014969A472}"/>
                  </a:ext>
                </a:extLst>
              </p:cNvPr>
              <p:cNvSpPr txBox="1">
                <a:spLocks noRot="1" noChangeAspect="1" noMove="1" noResize="1" noEditPoints="1" noAdjustHandles="1" noChangeArrowheads="1" noChangeShapeType="1" noTextEdit="1"/>
              </p:cNvSpPr>
              <p:nvPr/>
            </p:nvSpPr>
            <p:spPr>
              <a:xfrm>
                <a:off x="6205642" y="4466495"/>
                <a:ext cx="570604" cy="301686"/>
              </a:xfrm>
              <a:prstGeom prst="rect">
                <a:avLst/>
              </a:prstGeom>
              <a:blipFill>
                <a:blip r:embed="rId7"/>
                <a:stretch>
                  <a:fillRect l="-6522" r="-4348" b="-2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07762DB-1D84-3F8C-5346-A70241D2CC50}"/>
              </a:ext>
            </a:extLst>
          </p:cNvPr>
          <p:cNvSpPr txBox="1"/>
          <p:nvPr/>
        </p:nvSpPr>
        <p:spPr>
          <a:xfrm>
            <a:off x="7522029" y="6155914"/>
            <a:ext cx="3171061" cy="276999"/>
          </a:xfrm>
          <a:prstGeom prst="rect">
            <a:avLst/>
          </a:prstGeom>
          <a:noFill/>
        </p:spPr>
        <p:txBody>
          <a:bodyPr wrap="none" rtlCol="0">
            <a:spAutoFit/>
          </a:bodyPr>
          <a:lstStyle/>
          <a:p>
            <a:r>
              <a:rPr lang="en-US" sz="1200" dirty="0">
                <a:latin typeface="Times" pitchFamily="2" charset="0"/>
              </a:rPr>
              <a:t>[1] </a:t>
            </a:r>
            <a:r>
              <a:rPr lang="en-US" sz="1200" dirty="0">
                <a:effectLst/>
                <a:latin typeface="Times" pitchFamily="2" charset="0"/>
              </a:rPr>
              <a:t>J. Phys. G: </a:t>
            </a:r>
            <a:r>
              <a:rPr lang="en-US" sz="1200" dirty="0" err="1">
                <a:effectLst/>
                <a:latin typeface="Times" pitchFamily="2" charset="0"/>
              </a:rPr>
              <a:t>Nucl</a:t>
            </a:r>
            <a:r>
              <a:rPr lang="en-US" sz="1200" dirty="0">
                <a:effectLst/>
                <a:latin typeface="Times" pitchFamily="2" charset="0"/>
              </a:rPr>
              <a:t>. Part. Phys. </a:t>
            </a:r>
            <a:r>
              <a:rPr lang="en-US" sz="1200" b="1" dirty="0">
                <a:effectLst/>
                <a:latin typeface="Times" pitchFamily="2" charset="0"/>
              </a:rPr>
              <a:t>17</a:t>
            </a:r>
            <a:r>
              <a:rPr lang="en-US" sz="1200" dirty="0">
                <a:effectLst/>
                <a:latin typeface="Times" pitchFamily="2" charset="0"/>
              </a:rPr>
              <a:t> 1602</a:t>
            </a:r>
            <a:r>
              <a:rPr lang="en-US" sz="1200" dirty="0">
                <a:latin typeface="Times" pitchFamily="2" charset="0"/>
              </a:rPr>
              <a:t> (1991)</a:t>
            </a:r>
          </a:p>
        </p:txBody>
      </p:sp>
      <p:pic>
        <p:nvPicPr>
          <p:cNvPr id="6" name="Picture 5">
            <a:extLst>
              <a:ext uri="{FF2B5EF4-FFF2-40B4-BE49-F238E27FC236}">
                <a16:creationId xmlns:a16="http://schemas.microsoft.com/office/drawing/2014/main" id="{C3C3D9C1-6414-AC49-BF35-2EB85543845F}"/>
              </a:ext>
            </a:extLst>
          </p:cNvPr>
          <p:cNvPicPr>
            <a:picLocks noChangeAspect="1"/>
          </p:cNvPicPr>
          <p:nvPr/>
        </p:nvPicPr>
        <p:blipFill>
          <a:blip r:embed="rId8"/>
          <a:stretch>
            <a:fillRect/>
          </a:stretch>
        </p:blipFill>
        <p:spPr>
          <a:xfrm>
            <a:off x="8153400" y="1588604"/>
            <a:ext cx="4046754" cy="3656458"/>
          </a:xfrm>
          <a:prstGeom prst="rect">
            <a:avLst/>
          </a:prstGeom>
        </p:spPr>
      </p:pic>
      <p:sp>
        <p:nvSpPr>
          <p:cNvPr id="145" name="TextBox 144">
            <a:extLst>
              <a:ext uri="{FF2B5EF4-FFF2-40B4-BE49-F238E27FC236}">
                <a16:creationId xmlns:a16="http://schemas.microsoft.com/office/drawing/2014/main" id="{E67A418F-18FC-E64C-B071-7291DE1B1154}"/>
              </a:ext>
            </a:extLst>
          </p:cNvPr>
          <p:cNvSpPr txBox="1"/>
          <p:nvPr/>
        </p:nvSpPr>
        <p:spPr>
          <a:xfrm>
            <a:off x="10872143" y="3141445"/>
            <a:ext cx="1030263" cy="307777"/>
          </a:xfrm>
          <a:prstGeom prst="rect">
            <a:avLst/>
          </a:prstGeom>
          <a:solidFill>
            <a:srgbClr val="FF0000"/>
          </a:solidFill>
        </p:spPr>
        <p:txBody>
          <a:bodyPr wrap="square" rtlCol="0">
            <a:spAutoFit/>
          </a:bodyPr>
          <a:lstStyle/>
          <a:p>
            <a:pPr algn="ctr"/>
            <a:r>
              <a:rPr lang="en-US" sz="1400" b="1" dirty="0">
                <a:solidFill>
                  <a:schemeClr val="bg1"/>
                </a:solidFill>
              </a:rPr>
              <a:t>Dead Cone</a:t>
            </a:r>
          </a:p>
        </p:txBody>
      </p:sp>
      <p:cxnSp>
        <p:nvCxnSpPr>
          <p:cNvPr id="10" name="Straight Arrow Connector 9">
            <a:extLst>
              <a:ext uri="{FF2B5EF4-FFF2-40B4-BE49-F238E27FC236}">
                <a16:creationId xmlns:a16="http://schemas.microsoft.com/office/drawing/2014/main" id="{CC09FA4D-5BE4-404A-620B-A4D098218F11}"/>
              </a:ext>
            </a:extLst>
          </p:cNvPr>
          <p:cNvCxnSpPr>
            <a:cxnSpLocks/>
          </p:cNvCxnSpPr>
          <p:nvPr/>
        </p:nvCxnSpPr>
        <p:spPr>
          <a:xfrm>
            <a:off x="10745217" y="2823084"/>
            <a:ext cx="0" cy="944497"/>
          </a:xfrm>
          <a:prstGeom prst="straightConnector1">
            <a:avLst/>
          </a:prstGeom>
          <a:ln w="44450" cap="rnd">
            <a:solidFill>
              <a:srgbClr val="FF000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943480-06C6-D034-82EF-08297D4C4D9B}"/>
              </a:ext>
            </a:extLst>
          </p:cNvPr>
          <p:cNvCxnSpPr>
            <a:cxnSpLocks/>
          </p:cNvCxnSpPr>
          <p:nvPr/>
        </p:nvCxnSpPr>
        <p:spPr>
          <a:xfrm>
            <a:off x="8787789" y="5339408"/>
            <a:ext cx="1433332"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1FA3F75-E94C-FC72-A35E-BCD656F5CEA0}"/>
              </a:ext>
            </a:extLst>
          </p:cNvPr>
          <p:cNvSpPr txBox="1"/>
          <p:nvPr/>
        </p:nvSpPr>
        <p:spPr>
          <a:xfrm>
            <a:off x="10301348" y="5169127"/>
            <a:ext cx="1239442" cy="307777"/>
          </a:xfrm>
          <a:prstGeom prst="rect">
            <a:avLst/>
          </a:prstGeom>
          <a:noFill/>
        </p:spPr>
        <p:txBody>
          <a:bodyPr wrap="none" rtlCol="0">
            <a:spAutoFit/>
          </a:bodyPr>
          <a:lstStyle/>
          <a:p>
            <a:r>
              <a:rPr lang="en-US" sz="1400" dirty="0"/>
              <a:t>Smaller angles</a:t>
            </a:r>
          </a:p>
        </p:txBody>
      </p:sp>
      <p:cxnSp>
        <p:nvCxnSpPr>
          <p:cNvPr id="144" name="Straight Arrow Connector 143">
            <a:extLst>
              <a:ext uri="{FF2B5EF4-FFF2-40B4-BE49-F238E27FC236}">
                <a16:creationId xmlns:a16="http://schemas.microsoft.com/office/drawing/2014/main" id="{B6F74E7F-0C51-AA4F-83A3-1E95DA2146D4}"/>
              </a:ext>
            </a:extLst>
          </p:cNvPr>
          <p:cNvCxnSpPr>
            <a:cxnSpLocks/>
          </p:cNvCxnSpPr>
          <p:nvPr/>
        </p:nvCxnSpPr>
        <p:spPr>
          <a:xfrm>
            <a:off x="7522029" y="3681589"/>
            <a:ext cx="2895600" cy="1255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E338A298-4A44-8890-BE7D-81B69B3B4913}"/>
              </a:ext>
            </a:extLst>
          </p:cNvPr>
          <p:cNvSpPr>
            <a:spLocks noGrp="1"/>
          </p:cNvSpPr>
          <p:nvPr>
            <p:ph type="dt" sz="half" idx="10"/>
          </p:nvPr>
        </p:nvSpPr>
        <p:spPr/>
        <p:txBody>
          <a:bodyPr/>
          <a:lstStyle/>
          <a:p>
            <a:r>
              <a:rPr lang="en-US"/>
              <a:t>October 28, 2022</a:t>
            </a:r>
            <a:endParaRPr lang="en-US" dirty="0"/>
          </a:p>
        </p:txBody>
      </p:sp>
      <p:sp>
        <p:nvSpPr>
          <p:cNvPr id="9" name="Footer Placeholder 8">
            <a:extLst>
              <a:ext uri="{FF2B5EF4-FFF2-40B4-BE49-F238E27FC236}">
                <a16:creationId xmlns:a16="http://schemas.microsoft.com/office/drawing/2014/main" id="{232A599B-C4C3-A772-4DC7-109FC2461365}"/>
              </a:ext>
            </a:extLst>
          </p:cNvPr>
          <p:cNvSpPr>
            <a:spLocks noGrp="1"/>
          </p:cNvSpPr>
          <p:nvPr>
            <p:ph type="ftr" sz="quarter" idx="11"/>
          </p:nvPr>
        </p:nvSpPr>
        <p:spPr/>
        <p:txBody>
          <a:bodyPr/>
          <a:lstStyle/>
          <a:p>
            <a:r>
              <a:rPr lang="en-US"/>
              <a:t>Diptanil Roy, DNP 2022</a:t>
            </a:r>
            <a:endParaRPr lang="en-US" dirty="0"/>
          </a:p>
        </p:txBody>
      </p:sp>
      <p:sp>
        <p:nvSpPr>
          <p:cNvPr id="11" name="Slide Number Placeholder 10">
            <a:extLst>
              <a:ext uri="{FF2B5EF4-FFF2-40B4-BE49-F238E27FC236}">
                <a16:creationId xmlns:a16="http://schemas.microsoft.com/office/drawing/2014/main" id="{2D902A5F-F27E-9660-8BED-78557F254481}"/>
              </a:ext>
            </a:extLst>
          </p:cNvPr>
          <p:cNvSpPr>
            <a:spLocks noGrp="1"/>
          </p:cNvSpPr>
          <p:nvPr>
            <p:ph type="sldNum" sz="quarter" idx="12"/>
          </p:nvPr>
        </p:nvSpPr>
        <p:spPr/>
        <p:txBody>
          <a:bodyPr/>
          <a:lstStyle/>
          <a:p>
            <a:fld id="{EE78E8B4-5C77-7846-9A5E-F1E2DEA445DC}" type="slidenum">
              <a:rPr lang="en-US" smtClean="0"/>
              <a:t>5</a:t>
            </a:fld>
            <a:endParaRPr lang="en-US" dirty="0"/>
          </a:p>
        </p:txBody>
      </p:sp>
    </p:spTree>
    <p:extLst>
      <p:ext uri="{BB962C8B-B14F-4D97-AF65-F5344CB8AC3E}">
        <p14:creationId xmlns:p14="http://schemas.microsoft.com/office/powerpoint/2010/main" val="399508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510919BE-3758-464A-A06F-F450487F7E6A}"/>
              </a:ext>
            </a:extLst>
          </p:cNvPr>
          <p:cNvPicPr>
            <a:picLocks noChangeAspect="1"/>
          </p:cNvPicPr>
          <p:nvPr/>
        </p:nvPicPr>
        <p:blipFill rotWithShape="1">
          <a:blip r:embed="rId3"/>
          <a:srcRect l="1503" t="924" b="-924"/>
          <a:stretch/>
        </p:blipFill>
        <p:spPr>
          <a:xfrm>
            <a:off x="4140211" y="680407"/>
            <a:ext cx="8051789" cy="5075841"/>
          </a:xfrm>
          <a:prstGeom prst="rect">
            <a:avLst/>
          </a:prstGeom>
        </p:spPr>
      </p:pic>
      <p:sp>
        <p:nvSpPr>
          <p:cNvPr id="13" name="TextBox 12">
            <a:extLst>
              <a:ext uri="{FF2B5EF4-FFF2-40B4-BE49-F238E27FC236}">
                <a16:creationId xmlns:a16="http://schemas.microsoft.com/office/drawing/2014/main" id="{3FD7C1DF-83F2-7143-89BA-39DF4832F5BC}"/>
              </a:ext>
            </a:extLst>
          </p:cNvPr>
          <p:cNvSpPr txBox="1"/>
          <p:nvPr/>
        </p:nvSpPr>
        <p:spPr>
          <a:xfrm>
            <a:off x="8735915" y="372630"/>
            <a:ext cx="3199896" cy="307777"/>
          </a:xfrm>
          <a:prstGeom prst="rect">
            <a:avLst/>
          </a:prstGeom>
          <a:noFill/>
          <a:ln>
            <a:solidFill>
              <a:schemeClr val="accent2">
                <a:hueOff val="-727682"/>
                <a:satOff val="-41964"/>
                <a:lumOff val="4314"/>
              </a:schemeClr>
            </a:solidFill>
          </a:ln>
        </p:spPr>
        <p:txBody>
          <a:bodyPr wrap="square" rtlCol="0">
            <a:spAutoFit/>
          </a:bodyPr>
          <a:lstStyle/>
          <a:p>
            <a:pPr algn="ctr"/>
            <a:r>
              <a:rPr lang="en-US" sz="1400" b="1" dirty="0"/>
              <a:t>CMS,</a:t>
            </a:r>
            <a:r>
              <a:rPr lang="en-US" sz="1400" dirty="0"/>
              <a:t> Phys. Rev. Lett. 125 (2020) 102001</a:t>
            </a:r>
          </a:p>
        </p:txBody>
      </p:sp>
      <p:pic>
        <p:nvPicPr>
          <p:cNvPr id="18" name="Picture 2">
            <a:extLst>
              <a:ext uri="{FF2B5EF4-FFF2-40B4-BE49-F238E27FC236}">
                <a16:creationId xmlns:a16="http://schemas.microsoft.com/office/drawing/2014/main" id="{3B20F359-DEC8-3543-AA24-D7C2DA3FB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AB1F6402-18B8-3543-9256-CFFF657359BF}"/>
              </a:ext>
            </a:extLst>
          </p:cNvPr>
          <p:cNvSpPr/>
          <p:nvPr/>
        </p:nvSpPr>
        <p:spPr>
          <a:xfrm>
            <a:off x="2653602" y="5763762"/>
            <a:ext cx="8248348" cy="646331"/>
          </a:xfrm>
          <a:prstGeom prst="rect">
            <a:avLst/>
          </a:prstGeom>
        </p:spPr>
        <p:txBody>
          <a:bodyPr wrap="none">
            <a:spAutoFit/>
          </a:bodyPr>
          <a:lstStyle/>
          <a:p>
            <a:pPr marL="285750" indent="-285750">
              <a:buFont typeface="Arial" panose="020B0604020202020204" pitchFamily="34" charset="0"/>
              <a:buChar char="•"/>
            </a:pPr>
            <a:r>
              <a:rPr lang="en-US" b="1" dirty="0"/>
              <a:t>Lower </a:t>
            </a:r>
            <a:r>
              <a:rPr lang="en-US" b="1" i="1" dirty="0" err="1"/>
              <a:t>p</a:t>
            </a:r>
            <a:r>
              <a:rPr lang="en-US" b="1" baseline="-25000" dirty="0" err="1"/>
              <a:t>T</a:t>
            </a:r>
            <a:r>
              <a:rPr lang="en-US" b="1" dirty="0"/>
              <a:t> D</a:t>
            </a:r>
            <a:r>
              <a:rPr lang="en-US" b="1" baseline="30000" dirty="0"/>
              <a:t>0 </a:t>
            </a:r>
            <a:r>
              <a:rPr lang="en-US" b="1" dirty="0"/>
              <a:t>mesons accessible at RHIC energies</a:t>
            </a:r>
          </a:p>
          <a:p>
            <a:pPr marL="285750" indent="-285750">
              <a:buFont typeface="Arial" panose="020B0604020202020204" pitchFamily="34" charset="0"/>
              <a:buChar char="•"/>
            </a:pPr>
            <a:r>
              <a:rPr lang="en-US" b="1" dirty="0"/>
              <a:t>Contribution from the underlying background is smaller at RHIC for a given jet </a:t>
            </a:r>
            <a:r>
              <a:rPr lang="en-US" b="1" dirty="0" err="1"/>
              <a:t>p</a:t>
            </a:r>
            <a:r>
              <a:rPr lang="en-US" b="1" baseline="-25000" dirty="0" err="1"/>
              <a:t>T</a:t>
            </a:r>
            <a:r>
              <a:rPr lang="en-US" b="1" dirty="0"/>
              <a:t> </a:t>
            </a:r>
            <a:endParaRPr lang="en-US" dirty="0"/>
          </a:p>
        </p:txBody>
      </p:sp>
      <p:pic>
        <p:nvPicPr>
          <p:cNvPr id="51" name="Picture 50">
            <a:extLst>
              <a:ext uri="{FF2B5EF4-FFF2-40B4-BE49-F238E27FC236}">
                <a16:creationId xmlns:a16="http://schemas.microsoft.com/office/drawing/2014/main" id="{FEE726EC-E31E-4249-A64D-B18EE9D0C59C}"/>
              </a:ext>
            </a:extLst>
          </p:cNvPr>
          <p:cNvPicPr>
            <a:picLocks noChangeAspect="1"/>
          </p:cNvPicPr>
          <p:nvPr/>
        </p:nvPicPr>
        <p:blipFill rotWithShape="1">
          <a:blip r:embed="rId5"/>
          <a:srcRect t="10979"/>
          <a:stretch/>
        </p:blipFill>
        <p:spPr>
          <a:xfrm>
            <a:off x="198138" y="1941442"/>
            <a:ext cx="2240262" cy="2950783"/>
          </a:xfrm>
          <a:prstGeom prst="rect">
            <a:avLst/>
          </a:prstGeom>
        </p:spPr>
      </p:pic>
      <p:sp>
        <p:nvSpPr>
          <p:cNvPr id="52" name="TextBox 51">
            <a:extLst>
              <a:ext uri="{FF2B5EF4-FFF2-40B4-BE49-F238E27FC236}">
                <a16:creationId xmlns:a16="http://schemas.microsoft.com/office/drawing/2014/main" id="{3A332C59-9246-0A4C-801B-75BF9FDFFCB8}"/>
              </a:ext>
            </a:extLst>
          </p:cNvPr>
          <p:cNvSpPr txBox="1"/>
          <p:nvPr/>
        </p:nvSpPr>
        <p:spPr>
          <a:xfrm rot="601104">
            <a:off x="1241045" y="1668815"/>
            <a:ext cx="44954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Jet</a:t>
            </a:r>
          </a:p>
        </p:txBody>
      </p:sp>
      <p:cxnSp>
        <p:nvCxnSpPr>
          <p:cNvPr id="54" name="Straight Connector 53">
            <a:extLst>
              <a:ext uri="{FF2B5EF4-FFF2-40B4-BE49-F238E27FC236}">
                <a16:creationId xmlns:a16="http://schemas.microsoft.com/office/drawing/2014/main" id="{D3C4A220-42B6-7E4D-A22D-A03291FF30E1}"/>
              </a:ext>
            </a:extLst>
          </p:cNvPr>
          <p:cNvCxnSpPr>
            <a:cxnSpLocks/>
          </p:cNvCxnSpPr>
          <p:nvPr/>
        </p:nvCxnSpPr>
        <p:spPr>
          <a:xfrm flipV="1">
            <a:off x="822960" y="2433320"/>
            <a:ext cx="0" cy="1205465"/>
          </a:xfrm>
          <a:prstGeom prst="line">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04131E-425E-0C4F-8E0D-71FF13E2FCFE}"/>
              </a:ext>
            </a:extLst>
          </p:cNvPr>
          <p:cNvCxnSpPr/>
          <p:nvPr/>
        </p:nvCxnSpPr>
        <p:spPr>
          <a:xfrm flipV="1">
            <a:off x="838200" y="2628900"/>
            <a:ext cx="433388" cy="92869"/>
          </a:xfrm>
          <a:prstGeom prst="line">
            <a:avLst/>
          </a:prstGeom>
          <a:ln w="317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1B7049-32A3-2E4D-9BB0-390A9BD1C7AA}"/>
              </a:ext>
            </a:extLst>
          </p:cNvPr>
          <p:cNvSpPr txBox="1"/>
          <p:nvPr/>
        </p:nvSpPr>
        <p:spPr>
          <a:xfrm rot="21000698">
            <a:off x="948826" y="2335996"/>
            <a:ext cx="26481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a:t>
            </a:r>
          </a:p>
        </p:txBody>
      </p:sp>
      <p:sp>
        <p:nvSpPr>
          <p:cNvPr id="15" name="TextBox 14">
            <a:extLst>
              <a:ext uri="{FF2B5EF4-FFF2-40B4-BE49-F238E27FC236}">
                <a16:creationId xmlns:a16="http://schemas.microsoft.com/office/drawing/2014/main" id="{C10A41AB-329C-8748-89E0-415308FEAAE8}"/>
              </a:ext>
            </a:extLst>
          </p:cNvPr>
          <p:cNvSpPr txBox="1"/>
          <p:nvPr/>
        </p:nvSpPr>
        <p:spPr>
          <a:xfrm>
            <a:off x="383463" y="4977956"/>
            <a:ext cx="3889685" cy="646331"/>
          </a:xfrm>
          <a:prstGeom prst="rect">
            <a:avLst/>
          </a:prstGeom>
          <a:noFill/>
          <a:ln>
            <a:solidFill>
              <a:srgbClr val="FF0000"/>
            </a:solidFill>
          </a:ln>
        </p:spPr>
        <p:txBody>
          <a:bodyPr wrap="square" rtlCol="0">
            <a:spAutoFit/>
          </a:bodyPr>
          <a:lstStyle/>
          <a:p>
            <a:pPr algn="ctr"/>
            <a:r>
              <a:rPr lang="en-US" b="1" dirty="0"/>
              <a:t>Low </a:t>
            </a:r>
            <a:r>
              <a:rPr lang="en-US" b="1" i="1" dirty="0" err="1"/>
              <a:t>p</a:t>
            </a:r>
            <a:r>
              <a:rPr lang="en-US" b="1" baseline="-25000" dirty="0" err="1"/>
              <a:t>T</a:t>
            </a:r>
            <a:r>
              <a:rPr lang="en-US" b="1" dirty="0"/>
              <a:t> D</a:t>
            </a:r>
            <a:r>
              <a:rPr lang="en-US" b="1" baseline="30000" dirty="0"/>
              <a:t>0 </a:t>
            </a:r>
            <a:r>
              <a:rPr lang="en-US" b="1" dirty="0"/>
              <a:t>mesons slightly </a:t>
            </a:r>
            <a:r>
              <a:rPr lang="en-US" b="1" dirty="0">
                <a:solidFill>
                  <a:srgbClr val="FF0000"/>
                </a:solidFill>
              </a:rPr>
              <a:t>diffused in the presence of QGP </a:t>
            </a:r>
            <a:r>
              <a:rPr lang="en-US" b="1" dirty="0"/>
              <a:t>at LHC</a:t>
            </a:r>
          </a:p>
        </p:txBody>
      </p:sp>
      <p:sp>
        <p:nvSpPr>
          <p:cNvPr id="63" name="TextBox 62">
            <a:extLst>
              <a:ext uri="{FF2B5EF4-FFF2-40B4-BE49-F238E27FC236}">
                <a16:creationId xmlns:a16="http://schemas.microsoft.com/office/drawing/2014/main" id="{CF50DBA4-95B7-6142-BDB5-8273A9DBCA74}"/>
              </a:ext>
            </a:extLst>
          </p:cNvPr>
          <p:cNvSpPr txBox="1"/>
          <p:nvPr/>
        </p:nvSpPr>
        <p:spPr>
          <a:xfrm>
            <a:off x="0" y="-14703"/>
            <a:ext cx="6096000" cy="646331"/>
          </a:xfrm>
          <a:prstGeom prst="rect">
            <a:avLst/>
          </a:prstGeom>
          <a:noFill/>
        </p:spPr>
        <p:txBody>
          <a:bodyPr wrap="square" rtlCol="0">
            <a:spAutoFit/>
          </a:bodyPr>
          <a:lstStyle/>
          <a:p>
            <a:r>
              <a:rPr lang="en-US" sz="3600" b="1" dirty="0"/>
              <a:t>Heavy Flavor Tagged Jets</a:t>
            </a:r>
          </a:p>
        </p:txBody>
      </p:sp>
      <p:cxnSp>
        <p:nvCxnSpPr>
          <p:cNvPr id="65" name="Straight Connector 64">
            <a:extLst>
              <a:ext uri="{FF2B5EF4-FFF2-40B4-BE49-F238E27FC236}">
                <a16:creationId xmlns:a16="http://schemas.microsoft.com/office/drawing/2014/main" id="{67B8503F-1F5D-E24E-BBC7-8B549C6A4F0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7528CF5-1E47-4A47-FE19-1ACADBD03B73}"/>
              </a:ext>
            </a:extLst>
          </p:cNvPr>
          <p:cNvSpPr>
            <a:spLocks noGrp="1"/>
          </p:cNvSpPr>
          <p:nvPr>
            <p:ph type="dt" sz="half" idx="10"/>
          </p:nvPr>
        </p:nvSpPr>
        <p:spPr/>
        <p:txBody>
          <a:bodyPr/>
          <a:lstStyle/>
          <a:p>
            <a:r>
              <a:rPr lang="en-US"/>
              <a:t>October 28, 2022</a:t>
            </a:r>
            <a:endParaRPr lang="en-US" dirty="0"/>
          </a:p>
        </p:txBody>
      </p:sp>
      <p:sp>
        <p:nvSpPr>
          <p:cNvPr id="5" name="Footer Placeholder 4">
            <a:extLst>
              <a:ext uri="{FF2B5EF4-FFF2-40B4-BE49-F238E27FC236}">
                <a16:creationId xmlns:a16="http://schemas.microsoft.com/office/drawing/2014/main" id="{0EF1F4E0-5478-82EE-30C4-F3B424450C6D}"/>
              </a:ext>
            </a:extLst>
          </p:cNvPr>
          <p:cNvSpPr>
            <a:spLocks noGrp="1"/>
          </p:cNvSpPr>
          <p:nvPr>
            <p:ph type="ftr" sz="quarter" idx="11"/>
          </p:nvPr>
        </p:nvSpPr>
        <p:spPr/>
        <p:txBody>
          <a:bodyPr/>
          <a:lstStyle/>
          <a:p>
            <a:r>
              <a:rPr lang="en-US"/>
              <a:t>Diptanil Roy, DNP 2022</a:t>
            </a:r>
            <a:endParaRPr lang="en-US" dirty="0"/>
          </a:p>
        </p:txBody>
      </p:sp>
      <p:sp>
        <p:nvSpPr>
          <p:cNvPr id="6" name="Slide Number Placeholder 5">
            <a:extLst>
              <a:ext uri="{FF2B5EF4-FFF2-40B4-BE49-F238E27FC236}">
                <a16:creationId xmlns:a16="http://schemas.microsoft.com/office/drawing/2014/main" id="{399B8325-C902-FFB3-0C72-5CDAFA09B4D4}"/>
              </a:ext>
            </a:extLst>
          </p:cNvPr>
          <p:cNvSpPr>
            <a:spLocks noGrp="1"/>
          </p:cNvSpPr>
          <p:nvPr>
            <p:ph type="sldNum" sz="quarter" idx="12"/>
          </p:nvPr>
        </p:nvSpPr>
        <p:spPr/>
        <p:txBody>
          <a:bodyPr/>
          <a:lstStyle/>
          <a:p>
            <a:fld id="{EE78E8B4-5C77-7846-9A5E-F1E2DEA445DC}" type="slidenum">
              <a:rPr lang="en-US" smtClean="0"/>
              <a:t>6</a:t>
            </a:fld>
            <a:endParaRPr lang="en-US" dirty="0"/>
          </a:p>
        </p:txBody>
      </p:sp>
    </p:spTree>
    <p:extLst>
      <p:ext uri="{BB962C8B-B14F-4D97-AF65-F5344CB8AC3E}">
        <p14:creationId xmlns:p14="http://schemas.microsoft.com/office/powerpoint/2010/main" val="112629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DAABC3-EDD1-3843-B30E-52F514D86A26}"/>
              </a:ext>
            </a:extLst>
          </p:cNvPr>
          <p:cNvSpPr txBox="1"/>
          <p:nvPr/>
        </p:nvSpPr>
        <p:spPr>
          <a:xfrm>
            <a:off x="0" y="-32975"/>
            <a:ext cx="7023100" cy="646331"/>
          </a:xfrm>
          <a:prstGeom prst="rect">
            <a:avLst/>
          </a:prstGeom>
          <a:noFill/>
        </p:spPr>
        <p:txBody>
          <a:bodyPr wrap="square" rtlCol="0">
            <a:spAutoFit/>
          </a:bodyPr>
          <a:lstStyle/>
          <a:p>
            <a:r>
              <a:rPr lang="en-US" sz="3600" b="1" dirty="0"/>
              <a:t>STAR Detector &amp; Selection Criteria</a:t>
            </a:r>
          </a:p>
        </p:txBody>
      </p:sp>
      <p:pic>
        <p:nvPicPr>
          <p:cNvPr id="6" name="Picture 5" descr="Diagram&#10;&#10;Description automatically generated">
            <a:extLst>
              <a:ext uri="{FF2B5EF4-FFF2-40B4-BE49-F238E27FC236}">
                <a16:creationId xmlns:a16="http://schemas.microsoft.com/office/drawing/2014/main" id="{6CF40BB8-C958-5148-BD8F-DED19326D8F1}"/>
              </a:ext>
            </a:extLst>
          </p:cNvPr>
          <p:cNvPicPr>
            <a:picLocks noChangeAspect="1"/>
          </p:cNvPicPr>
          <p:nvPr/>
        </p:nvPicPr>
        <p:blipFill>
          <a:blip r:embed="rId3"/>
          <a:stretch>
            <a:fillRect/>
          </a:stretch>
        </p:blipFill>
        <p:spPr>
          <a:xfrm>
            <a:off x="142941" y="1913742"/>
            <a:ext cx="4851400" cy="3289790"/>
          </a:xfrm>
          <a:prstGeom prst="rect">
            <a:avLst/>
          </a:prstGeom>
        </p:spPr>
      </p:pic>
      <p:sp>
        <p:nvSpPr>
          <p:cNvPr id="7" name="TextBox 6">
            <a:extLst>
              <a:ext uri="{FF2B5EF4-FFF2-40B4-BE49-F238E27FC236}">
                <a16:creationId xmlns:a16="http://schemas.microsoft.com/office/drawing/2014/main" id="{6B0E1E13-77E2-F049-85D5-20D309DE3D31}"/>
              </a:ext>
            </a:extLst>
          </p:cNvPr>
          <p:cNvSpPr txBox="1"/>
          <p:nvPr/>
        </p:nvSpPr>
        <p:spPr>
          <a:xfrm>
            <a:off x="92077" y="718769"/>
            <a:ext cx="4619624" cy="584775"/>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Time Projection Chamber (TPC)</a:t>
            </a:r>
          </a:p>
          <a:p>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Measures momentum, track trajectory, and identifies charged particles</a:t>
            </a:r>
            <a:endParaRPr lang="en-US" sz="1600"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E991178B-DC39-4643-81D1-4C06D0D28E4B}"/>
              </a:ext>
            </a:extLst>
          </p:cNvPr>
          <p:cNvCxnSpPr>
            <a:cxnSpLocks/>
          </p:cNvCxnSpPr>
          <p:nvPr/>
        </p:nvCxnSpPr>
        <p:spPr>
          <a:xfrm flipH="1" flipV="1">
            <a:off x="2174739" y="1311070"/>
            <a:ext cx="349430" cy="2062617"/>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9D95FC-40C3-7649-9F8A-BB1A192C2F79}"/>
              </a:ext>
            </a:extLst>
          </p:cNvPr>
          <p:cNvSpPr txBox="1"/>
          <p:nvPr/>
        </p:nvSpPr>
        <p:spPr>
          <a:xfrm>
            <a:off x="3234552" y="1321441"/>
            <a:ext cx="2743199" cy="584775"/>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Time-of-Flight Detector (TOF)</a:t>
            </a:r>
          </a:p>
          <a:p>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Identifies charged particles</a:t>
            </a:r>
            <a:endParaRPr lang="en-US" sz="1600"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C72E9301-86DD-B443-A1DA-2B92BB84CBE0}"/>
              </a:ext>
            </a:extLst>
          </p:cNvPr>
          <p:cNvCxnSpPr>
            <a:cxnSpLocks/>
          </p:cNvCxnSpPr>
          <p:nvPr/>
        </p:nvCxnSpPr>
        <p:spPr>
          <a:xfrm flipV="1">
            <a:off x="3048000" y="1825285"/>
            <a:ext cx="1285335" cy="156093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1D93E5-1DD6-FF4F-80C1-F181D68DF6E3}"/>
              </a:ext>
            </a:extLst>
          </p:cNvPr>
          <p:cNvSpPr txBox="1"/>
          <p:nvPr/>
        </p:nvSpPr>
        <p:spPr>
          <a:xfrm>
            <a:off x="39543" y="5903807"/>
            <a:ext cx="2743200" cy="523220"/>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Heavy Flavor Tracker (HFT)</a:t>
            </a:r>
          </a:p>
          <a:p>
            <a:r>
              <a:rPr lang="en-US" sz="1200" dirty="0">
                <a:latin typeface="Times New Roman" panose="02020603050405020304" pitchFamily="18" charset="0"/>
                <a:cs typeface="Times New Roman" panose="02020603050405020304" pitchFamily="18" charset="0"/>
              </a:rPr>
              <a:t>- Improves position resolution for tracks</a:t>
            </a:r>
          </a:p>
        </p:txBody>
      </p:sp>
      <p:cxnSp>
        <p:nvCxnSpPr>
          <p:cNvPr id="12" name="Straight Arrow Connector 11">
            <a:extLst>
              <a:ext uri="{FF2B5EF4-FFF2-40B4-BE49-F238E27FC236}">
                <a16:creationId xmlns:a16="http://schemas.microsoft.com/office/drawing/2014/main" id="{F5155D54-E03B-5B4B-96EC-A27FEA26EBB3}"/>
              </a:ext>
            </a:extLst>
          </p:cNvPr>
          <p:cNvCxnSpPr>
            <a:cxnSpLocks/>
          </p:cNvCxnSpPr>
          <p:nvPr/>
        </p:nvCxnSpPr>
        <p:spPr>
          <a:xfrm flipH="1">
            <a:off x="526211" y="4833633"/>
            <a:ext cx="884932" cy="1070174"/>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4AE51E3-B40F-2849-AF61-3519DA5CEF47}"/>
                  </a:ext>
                </a:extLst>
              </p:cNvPr>
              <p:cNvSpPr txBox="1"/>
              <p:nvPr/>
            </p:nvSpPr>
            <p:spPr>
              <a:xfrm>
                <a:off x="6026414" y="1287924"/>
                <a:ext cx="4971786" cy="11837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Au+Au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𝑠</m:t>
                        </m:r>
                      </m:e>
                      <m:sub>
                        <m:r>
                          <m:rPr>
                            <m:sty m:val="p"/>
                          </m:rPr>
                          <a:rPr lang="en-US" sz="1600">
                            <a:latin typeface="Cambria Math" panose="02040503050406030204" pitchFamily="18" charset="0"/>
                            <a:ea typeface="Cambria Math" panose="02040503050406030204" pitchFamily="18" charset="0"/>
                            <a:cs typeface="Times New Roman" panose="02020603050405020304" pitchFamily="18" charset="0"/>
                          </a:rPr>
                          <m:t>NN</m:t>
                        </m:r>
                      </m:sub>
                    </m:sSub>
                  </m:oMath>
                </a14:m>
                <a:r>
                  <a:rPr lang="en-US" sz="1600" dirty="0">
                    <a:latin typeface="Times New Roman" panose="02020603050405020304" pitchFamily="18" charset="0"/>
                    <a:cs typeface="Times New Roman" panose="02020603050405020304" pitchFamily="18" charset="0"/>
                  </a:rPr>
                  <a:t> = 200 GeV, Year 2014</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Minimum bias (MB)</a:t>
                </a:r>
              </a:p>
              <a:p>
                <a:pPr marL="285750" indent="-285750">
                  <a:lnSpc>
                    <a:spcPct val="150000"/>
                  </a:lnSpc>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Centrality </a:t>
                </a:r>
                <a14:m>
                  <m:oMath xmlns:m="http://schemas.openxmlformats.org/officeDocument/2006/math">
                    <m:r>
                      <a:rPr lang="en-US" sz="1600" b="0" i="1" smtClean="0">
                        <a:effectLst/>
                        <a:latin typeface="Cambria Math" panose="02040503050406030204" pitchFamily="18" charset="0"/>
                        <a:cs typeface="Times New Roman" panose="02020603050405020304" pitchFamily="18" charset="0"/>
                      </a:rPr>
                      <m:t>∈</m:t>
                    </m:r>
                  </m:oMath>
                </a14:m>
                <a:r>
                  <a:rPr lang="en-US" sz="1600" dirty="0">
                    <a:effectLst/>
                    <a:latin typeface="Times New Roman" panose="02020603050405020304" pitchFamily="18" charset="0"/>
                    <a:cs typeface="Times New Roman" panose="02020603050405020304" pitchFamily="18" charset="0"/>
                  </a:rPr>
                  <a:t> [0, 80]% (3 bins: </a:t>
                </a:r>
                <a:r>
                  <a:rPr lang="en-US" sz="1600" dirty="0">
                    <a:latin typeface="Times New Roman" panose="02020603050405020304" pitchFamily="18" charset="0"/>
                    <a:cs typeface="Times New Roman" panose="02020603050405020304" pitchFamily="18" charset="0"/>
                  </a:rPr>
                  <a:t>[0-10], [10-40], [40-80])</a:t>
                </a:r>
                <a:r>
                  <a:rPr lang="en-US" sz="1600" dirty="0">
                    <a:effectLst/>
                    <a:latin typeface="Times New Roman" panose="02020603050405020304" pitchFamily="18" charset="0"/>
                    <a:cs typeface="Times New Roman" panose="02020603050405020304" pitchFamily="18" charset="0"/>
                  </a:rPr>
                  <a:t> </a:t>
                </a:r>
              </a:p>
            </p:txBody>
          </p:sp>
        </mc:Choice>
        <mc:Fallback xmlns="">
          <p:sp>
            <p:nvSpPr>
              <p:cNvPr id="19" name="TextBox 18">
                <a:extLst>
                  <a:ext uri="{FF2B5EF4-FFF2-40B4-BE49-F238E27FC236}">
                    <a16:creationId xmlns:a16="http://schemas.microsoft.com/office/drawing/2014/main" id="{E4AE51E3-B40F-2849-AF61-3519DA5CEF47}"/>
                  </a:ext>
                </a:extLst>
              </p:cNvPr>
              <p:cNvSpPr txBox="1">
                <a:spLocks noRot="1" noChangeAspect="1" noMove="1" noResize="1" noEditPoints="1" noAdjustHandles="1" noChangeArrowheads="1" noChangeShapeType="1" noTextEdit="1"/>
              </p:cNvSpPr>
              <p:nvPr/>
            </p:nvSpPr>
            <p:spPr>
              <a:xfrm>
                <a:off x="6026414" y="1287924"/>
                <a:ext cx="4971786" cy="1183722"/>
              </a:xfrm>
              <a:prstGeom prst="rect">
                <a:avLst/>
              </a:prstGeom>
              <a:blipFill>
                <a:blip r:embed="rId4"/>
                <a:stretch>
                  <a:fillRect l="-510" r="-255" b="-531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ACC764D-FB43-2842-896D-C6D443423EB6}"/>
              </a:ext>
            </a:extLst>
          </p:cNvPr>
          <p:cNvSpPr txBox="1"/>
          <p:nvPr/>
        </p:nvSpPr>
        <p:spPr>
          <a:xfrm>
            <a:off x="5969597" y="987666"/>
            <a:ext cx="2336005" cy="461665"/>
          </a:xfrm>
          <a:prstGeom prst="rect">
            <a:avLst/>
          </a:prstGeom>
          <a:noFill/>
        </p:spPr>
        <p:txBody>
          <a:bodyPr wrap="square" rtlCol="0">
            <a:spAutoFit/>
          </a:bodyPr>
          <a:lstStyle/>
          <a:p>
            <a:r>
              <a:rPr lang="en-US" sz="2400" b="1" dirty="0">
                <a:solidFill>
                  <a:schemeClr val="bg1"/>
                </a:solidFill>
                <a:highlight>
                  <a:srgbClr val="FF0000"/>
                </a:highlight>
              </a:rPr>
              <a:t>Event Selection:</a:t>
            </a:r>
          </a:p>
        </p:txBody>
      </p:sp>
      <p:sp>
        <p:nvSpPr>
          <p:cNvPr id="21" name="TextBox 20">
            <a:extLst>
              <a:ext uri="{FF2B5EF4-FFF2-40B4-BE49-F238E27FC236}">
                <a16:creationId xmlns:a16="http://schemas.microsoft.com/office/drawing/2014/main" id="{619A4EBA-233E-9448-9F95-74F9CCA50300}"/>
              </a:ext>
            </a:extLst>
          </p:cNvPr>
          <p:cNvSpPr txBox="1"/>
          <p:nvPr/>
        </p:nvSpPr>
        <p:spPr>
          <a:xfrm>
            <a:off x="5995007" y="2548336"/>
            <a:ext cx="3072127" cy="461665"/>
          </a:xfrm>
          <a:prstGeom prst="rect">
            <a:avLst/>
          </a:prstGeom>
          <a:noFill/>
        </p:spPr>
        <p:txBody>
          <a:bodyPr wrap="square" rtlCol="0">
            <a:spAutoFit/>
          </a:bodyPr>
          <a:lstStyle/>
          <a:p>
            <a:r>
              <a:rPr lang="en-US" sz="2400" b="1" dirty="0">
                <a:solidFill>
                  <a:schemeClr val="bg1"/>
                </a:solidFill>
                <a:highlight>
                  <a:srgbClr val="FF0000"/>
                </a:highlight>
              </a:rPr>
              <a:t>Constituent Selection: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3CFA37C-D911-AE4E-B8CA-5F03D9E472DD}"/>
                  </a:ext>
                </a:extLst>
              </p:cNvPr>
              <p:cNvSpPr txBox="1"/>
              <p:nvPr/>
            </p:nvSpPr>
            <p:spPr>
              <a:xfrm>
                <a:off x="5995007" y="2934755"/>
                <a:ext cx="6196993" cy="19361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0.2 &lt;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m:rPr>
                            <m:sty m:val="p"/>
                          </m:rPr>
                          <a:rPr lang="en-US" sz="1600" b="0" i="0" smtClean="0">
                            <a:latin typeface="Cambria Math" panose="02040503050406030204" pitchFamily="18" charset="0"/>
                            <a:cs typeface="Times New Roman" panose="02020603050405020304" pitchFamily="18" charset="0"/>
                          </a:rPr>
                          <m:t>T</m:t>
                        </m:r>
                        <m:r>
                          <a:rPr lang="en-US" sz="1600" b="0" i="0"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track</m:t>
                        </m:r>
                        <m:r>
                          <m:rPr>
                            <m:nor/>
                          </m:rPr>
                          <a:rPr lang="en-US" sz="1600" dirty="0">
                            <a:latin typeface="Times New Roman" panose="02020603050405020304" pitchFamily="18" charset="0"/>
                            <a:cs typeface="Times New Roman" panose="02020603050405020304" pitchFamily="18" charset="0"/>
                          </a:rPr>
                          <m:t> </m:t>
                        </m:r>
                      </m:sub>
                    </m:sSub>
                  </m:oMath>
                </a14:m>
                <a:r>
                  <a:rPr lang="en-US" sz="1600" dirty="0">
                    <a:latin typeface="Times New Roman" panose="02020603050405020304" pitchFamily="18" charset="0"/>
                    <a:cs typeface="Times New Roman" panose="02020603050405020304" pitchFamily="18" charset="0"/>
                  </a:rPr>
                  <a:t>[GeV/</a:t>
                </a:r>
                <a:r>
                  <a:rPr lang="en-US" sz="1600" i="1"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 &lt; 30 ; 0.2 &lt; </a:t>
                </a:r>
                <a:r>
                  <a:rPr lang="en-US" sz="1600" i="1" dirty="0">
                    <a:latin typeface="Times New Roman" panose="02020603050405020304" pitchFamily="18" charset="0"/>
                    <a:cs typeface="Times New Roman" panose="02020603050405020304" pitchFamily="18" charset="0"/>
                  </a:rPr>
                  <a:t>E</a:t>
                </a:r>
                <a:r>
                  <a:rPr lang="en-US" sz="1600" baseline="-25000" dirty="0">
                    <a:latin typeface="Times New Roman" panose="02020603050405020304" pitchFamily="18" charset="0"/>
                    <a:cs typeface="Times New Roman" panose="02020603050405020304" pitchFamily="18" charset="0"/>
                  </a:rPr>
                  <a:t>T,tower</a:t>
                </a:r>
                <a14:m>
                  <m:oMath xmlns:m="http://schemas.openxmlformats.org/officeDocument/2006/math">
                    <m:r>
                      <a:rPr lang="en-US" sz="1600" b="0" i="0" baseline="-25000" smtClean="0">
                        <a:latin typeface="Cambria Math" panose="02040503050406030204" pitchFamily="18" charset="0"/>
                        <a:cs typeface="Times New Roman" panose="02020603050405020304" pitchFamily="18" charset="0"/>
                      </a:rPr>
                      <m:t> </m:t>
                    </m:r>
                  </m:oMath>
                </a14:m>
                <a:r>
                  <a:rPr lang="en-US" sz="1600" dirty="0">
                    <a:latin typeface="Times New Roman" panose="02020603050405020304" pitchFamily="18" charset="0"/>
                    <a:cs typeface="Times New Roman" panose="02020603050405020304" pitchFamily="18" charset="0"/>
                  </a:rPr>
                  <a:t>[GeV] &lt; 30</a:t>
                </a:r>
              </a:p>
              <a:p>
                <a:pPr marL="285750" indent="-285750">
                  <a:lnSpc>
                    <a:spcPct val="150000"/>
                  </a:lnSpc>
                  <a:buFont typeface="Arial" panose="020B0604020202020204" pitchFamily="34" charset="0"/>
                  <a:buChar char="•"/>
                </a:pPr>
                <a:r>
                  <a:rPr lang="en-US" sz="1600" dirty="0">
                    <a:cs typeface="Times New Roman" panose="02020603050405020304" pitchFamily="18" charset="0"/>
                  </a:rPr>
                  <a:t>|</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η</m:t>
                        </m:r>
                      </m:e>
                      <m:sub>
                        <m:r>
                          <m:rPr>
                            <m:sty m:val="p"/>
                          </m:rPr>
                          <a:rPr lang="en-US" sz="1600" b="0" i="0" smtClean="0">
                            <a:latin typeface="Cambria Math" panose="02040503050406030204" pitchFamily="18" charset="0"/>
                            <a:cs typeface="Times New Roman" panose="02020603050405020304" pitchFamily="18" charset="0"/>
                          </a:rPr>
                          <m:t>track</m:t>
                        </m:r>
                      </m:sub>
                    </m:sSub>
                    <m:r>
                      <a:rPr lang="en-US"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&lt; 1 ;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η</m:t>
                        </m:r>
                      </m:e>
                      <m:sub>
                        <m:r>
                          <m:rPr>
                            <m:sty m:val="p"/>
                          </m:rPr>
                          <a:rPr lang="en-US" sz="1600" b="0" i="0" smtClean="0">
                            <a:latin typeface="Cambria Math" panose="02040503050406030204" pitchFamily="18" charset="0"/>
                            <a:cs typeface="Times New Roman" panose="02020603050405020304" pitchFamily="18" charset="0"/>
                          </a:rPr>
                          <m:t>tower</m:t>
                        </m:r>
                      </m:sub>
                    </m:sSub>
                    <m:r>
                      <a:rPr lang="en-US"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&lt; 1</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
                </a:r>
                <a:r>
                  <a:rPr lang="en-US" sz="1600" baseline="30000" dirty="0">
                    <a:latin typeface="Times New Roman" panose="02020603050405020304" pitchFamily="18" charset="0"/>
                    <a:cs typeface="Times New Roman" panose="02020603050405020304" pitchFamily="18" charset="0"/>
                  </a:rPr>
                  <a:t>0 </a:t>
                </a:r>
                <a:r>
                  <a:rPr lang="en-US" sz="1600" dirty="0">
                    <a:latin typeface="Times New Roman" panose="02020603050405020304" pitchFamily="18" charset="0"/>
                    <a:cs typeface="Times New Roman" panose="02020603050405020304" pitchFamily="18" charset="0"/>
                    <a:sym typeface="Wingdings" pitchFamily="2" charset="2"/>
                  </a:rPr>
                  <a:t> K</a:t>
                </a:r>
                <a14:m>
                  <m:oMath xmlns:m="http://schemas.openxmlformats.org/officeDocument/2006/math">
                    <m:r>
                      <a:rPr lang="en-US" sz="1600" i="1" baseline="30000" smtClean="0">
                        <a:latin typeface="Cambria Math" panose="02040503050406030204" pitchFamily="18" charset="0"/>
                        <a:ea typeface="Cambria Math" panose="02040503050406030204" pitchFamily="18" charset="0"/>
                        <a:cs typeface="Times New Roman" panose="02020603050405020304" pitchFamily="18" charset="0"/>
                        <a:sym typeface="Wingdings" pitchFamily="2" charset="2"/>
                      </a:rPr>
                      <m:t>∓</m:t>
                    </m:r>
                  </m:oMath>
                </a14:m>
                <a:r>
                  <a:rPr lang="en-US" sz="1600" baseline="30000" dirty="0">
                    <a:latin typeface="Times New Roman" panose="02020603050405020304" pitchFamily="18" charset="0"/>
                    <a:cs typeface="Times New Roman" panose="02020603050405020304" pitchFamily="18" charset="0"/>
                    <a:sym typeface="Wingdings" pitchFamily="2" charset="2"/>
                  </a:rPr>
                  <a:t>  </a:t>
                </a:r>
                <a:r>
                  <a:rPr lang="en-US" sz="1600" dirty="0">
                    <a:latin typeface="Times New Roman" panose="02020603050405020304" pitchFamily="18" charset="0"/>
                    <a:cs typeface="Times New Roman" panose="02020603050405020304" pitchFamily="18" charset="0"/>
                    <a:sym typeface="Wingdings" pitchFamily="2" charset="2"/>
                  </a:rPr>
                  <a:t>+</a:t>
                </a:r>
                <a:r>
                  <a:rPr lang="en-US" sz="1600" baseline="30000" dirty="0">
                    <a:latin typeface="Times New Roman" panose="02020603050405020304" pitchFamily="18" charset="0"/>
                    <a:cs typeface="Times New Roman" panose="02020603050405020304" pitchFamily="18" charset="0"/>
                    <a:sym typeface="Wingdings" pitchFamily="2" charset="2"/>
                  </a:rPr>
                  <a:t> </a:t>
                </a:r>
                <a14:m>
                  <m:oMath xmlns:m="http://schemas.openxmlformats.org/officeDocument/2006/math">
                    <m:r>
                      <a:rPr lang="en-US" sz="1600" b="0" i="0" smtClean="0">
                        <a:latin typeface="Cambria Math" panose="02040503050406030204" pitchFamily="18" charset="0"/>
                        <a:cs typeface="Times New Roman" panose="02020603050405020304" pitchFamily="18" charset="0"/>
                        <a:sym typeface="Wingdings" pitchFamily="2" charset="2"/>
                      </a:rPr>
                      <m:t> </m:t>
                    </m:r>
                    <m:r>
                      <a:rPr lang="en-US" sz="1600" b="0" i="1" smtClean="0">
                        <a:latin typeface="Cambria Math" panose="02040503050406030204" pitchFamily="18" charset="0"/>
                        <a:cs typeface="Times New Roman" panose="02020603050405020304" pitchFamily="18" charset="0"/>
                        <a:sym typeface="Wingdings" pitchFamily="2" charset="2"/>
                      </a:rPr>
                      <m:t>𝜋</m:t>
                    </m:r>
                    <m:r>
                      <a:rPr lang="en-US" sz="1600" i="1" baseline="30000">
                        <a:latin typeface="Cambria Math" panose="02040503050406030204" pitchFamily="18" charset="0"/>
                        <a:ea typeface="Cambria Math" panose="02040503050406030204" pitchFamily="18" charset="0"/>
                        <a:cs typeface="Times New Roman" panose="02020603050405020304" pitchFamily="18" charset="0"/>
                        <a:sym typeface="Wingdings" pitchFamily="2" charset="2"/>
                      </a:rPr>
                      <m:t>±</m:t>
                    </m:r>
                  </m:oMath>
                </a14:m>
                <a:r>
                  <a:rPr lang="en-US" sz="1600" baseline="30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[B.R. = 3.82 %]</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D</a:t>
                </a:r>
                <a:r>
                  <a:rPr lang="en-US" sz="1600" baseline="30000" dirty="0">
                    <a:latin typeface="Times New Roman" panose="02020603050405020304" pitchFamily="18" charset="0"/>
                    <a:cs typeface="Times New Roman" panose="02020603050405020304" pitchFamily="18" charset="0"/>
                  </a:rPr>
                  <a:t>0 </a:t>
                </a:r>
                <a:r>
                  <a:rPr lang="en-US" sz="1600" dirty="0">
                    <a:latin typeface="Times New Roman" panose="02020603050405020304" pitchFamily="18" charset="0"/>
                    <a:cs typeface="Times New Roman" panose="02020603050405020304" pitchFamily="18" charset="0"/>
                  </a:rPr>
                  <a:t>reconstruction: Tracks contain at least three hits on HFT</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5 &lt;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𝑝</m:t>
                        </m:r>
                      </m:e>
                      <m:sub>
                        <m:r>
                          <m:rPr>
                            <m:sty m:val="p"/>
                          </m:rPr>
                          <a:rPr lang="en-US" sz="1600" b="0" i="0" smtClean="0">
                            <a:latin typeface="Cambria Math" panose="02040503050406030204" pitchFamily="18" charset="0"/>
                            <a:cs typeface="Times New Roman" panose="02020603050405020304" pitchFamily="18" charset="0"/>
                          </a:rPr>
                          <m:t>T</m:t>
                        </m:r>
                        <m:r>
                          <a:rPr lang="en-US" sz="1600" b="0" i="0" smtClean="0">
                            <a:latin typeface="Cambria Math" panose="02040503050406030204" pitchFamily="18" charset="0"/>
                            <a:cs typeface="Times New Roman" panose="02020603050405020304" pitchFamily="18" charset="0"/>
                          </a:rPr>
                          <m:t>,</m:t>
                        </m:r>
                        <m:r>
                          <m:rPr>
                            <m:sty m:val="p"/>
                          </m:rPr>
                          <a:rPr lang="en-US" sz="1600" b="0" i="0" smtClean="0">
                            <a:latin typeface="Cambria Math" panose="02040503050406030204" pitchFamily="18" charset="0"/>
                            <a:cs typeface="Times New Roman" panose="02020603050405020304" pitchFamily="18" charset="0"/>
                          </a:rPr>
                          <m:t>D</m:t>
                        </m:r>
                        <m:r>
                          <a:rPr lang="en-US" sz="1600" b="0" i="0" baseline="30000" smtClean="0">
                            <a:latin typeface="Cambria Math" panose="02040503050406030204" pitchFamily="18" charset="0"/>
                            <a:cs typeface="Times New Roman" panose="02020603050405020304" pitchFamily="18" charset="0"/>
                          </a:rPr>
                          <m:t>0</m:t>
                        </m:r>
                        <m:r>
                          <m:rPr>
                            <m:nor/>
                          </m:rPr>
                          <a:rPr lang="en-US" sz="1600" dirty="0">
                            <a:latin typeface="Times New Roman" panose="02020603050405020304" pitchFamily="18" charset="0"/>
                            <a:cs typeface="Times New Roman" panose="02020603050405020304" pitchFamily="18" charset="0"/>
                          </a:rPr>
                          <m:t> </m:t>
                        </m:r>
                      </m:sub>
                    </m:sSub>
                  </m:oMath>
                </a14:m>
                <a:r>
                  <a:rPr lang="en-US" sz="1600" dirty="0">
                    <a:latin typeface="Times New Roman" panose="02020603050405020304" pitchFamily="18" charset="0"/>
                    <a:cs typeface="Times New Roman" panose="02020603050405020304" pitchFamily="18" charset="0"/>
                  </a:rPr>
                  <a:t>[GeV/</a:t>
                </a:r>
                <a:r>
                  <a:rPr lang="en-US" sz="1600" i="1" dirty="0">
                    <a:latin typeface="Times New Roman" panose="02020603050405020304" pitchFamily="18" charset="0"/>
                    <a:cs typeface="Times New Roman" panose="02020603050405020304" pitchFamily="18" charset="0"/>
                  </a:rPr>
                  <a:t>c</a:t>
                </a:r>
                <a:r>
                  <a:rPr lang="en-US" sz="1600" dirty="0">
                    <a:latin typeface="Times New Roman" panose="02020603050405020304" pitchFamily="18" charset="0"/>
                    <a:cs typeface="Times New Roman" panose="02020603050405020304" pitchFamily="18" charset="0"/>
                  </a:rPr>
                  <a:t>] &lt; 10</a:t>
                </a:r>
                <a:endParaRPr lang="en-US" sz="1600" baseline="30000" dirty="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93CFA37C-D911-AE4E-B8CA-5F03D9E472DD}"/>
                  </a:ext>
                </a:extLst>
              </p:cNvPr>
              <p:cNvSpPr txBox="1">
                <a:spLocks noRot="1" noChangeAspect="1" noMove="1" noResize="1" noEditPoints="1" noAdjustHandles="1" noChangeArrowheads="1" noChangeShapeType="1" noTextEdit="1"/>
              </p:cNvSpPr>
              <p:nvPr/>
            </p:nvSpPr>
            <p:spPr>
              <a:xfrm>
                <a:off x="5995007" y="2934755"/>
                <a:ext cx="6196993" cy="1936171"/>
              </a:xfrm>
              <a:prstGeom prst="rect">
                <a:avLst/>
              </a:prstGeom>
              <a:blipFill>
                <a:blip r:embed="rId5"/>
                <a:stretch>
                  <a:fillRect l="-408" b="-324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F74D724-E409-7143-B710-C3A1D1DD5D61}"/>
              </a:ext>
            </a:extLst>
          </p:cNvPr>
          <p:cNvSpPr txBox="1"/>
          <p:nvPr/>
        </p:nvSpPr>
        <p:spPr>
          <a:xfrm>
            <a:off x="6013506" y="4907055"/>
            <a:ext cx="2427109" cy="461665"/>
          </a:xfrm>
          <a:prstGeom prst="rect">
            <a:avLst/>
          </a:prstGeom>
          <a:noFill/>
        </p:spPr>
        <p:txBody>
          <a:bodyPr wrap="square" rtlCol="0">
            <a:spAutoFit/>
          </a:bodyPr>
          <a:lstStyle/>
          <a:p>
            <a:r>
              <a:rPr lang="en-US" sz="2400" b="1" dirty="0">
                <a:solidFill>
                  <a:schemeClr val="bg1"/>
                </a:solidFill>
                <a:highlight>
                  <a:srgbClr val="FF0000"/>
                </a:highlight>
              </a:rPr>
              <a:t>D</a:t>
            </a:r>
            <a:r>
              <a:rPr lang="en-US" sz="2400" b="1" baseline="30000" dirty="0">
                <a:solidFill>
                  <a:schemeClr val="bg1"/>
                </a:solidFill>
                <a:highlight>
                  <a:srgbClr val="FF0000"/>
                </a:highlight>
              </a:rPr>
              <a:t>0</a:t>
            </a:r>
            <a:r>
              <a:rPr lang="en-US" sz="2400" b="1" dirty="0">
                <a:solidFill>
                  <a:schemeClr val="bg1"/>
                </a:solidFill>
                <a:highlight>
                  <a:srgbClr val="FF0000"/>
                </a:highlight>
              </a:rPr>
              <a:t> Jet Selection:</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E60A6CF-9C02-4145-9136-598D8F5CB3ED}"/>
                  </a:ext>
                </a:extLst>
              </p:cNvPr>
              <p:cNvSpPr txBox="1"/>
              <p:nvPr/>
            </p:nvSpPr>
            <p:spPr>
              <a:xfrm>
                <a:off x="6026414" y="5312735"/>
                <a:ext cx="6165586" cy="8316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Anti-</a:t>
                </a:r>
                <a:r>
                  <a:rPr lang="en-US" sz="1600" i="1" dirty="0" err="1">
                    <a:latin typeface="Times New Roman" panose="02020603050405020304" pitchFamily="18" charset="0"/>
                    <a:cs typeface="Times New Roman" panose="02020603050405020304" pitchFamily="18" charset="0"/>
                  </a:rPr>
                  <a:t>k</a:t>
                </a:r>
                <a:r>
                  <a:rPr lang="en-US" sz="1600" baseline="-25000" dirty="0" err="1">
                    <a:latin typeface="Times New Roman" panose="02020603050405020304" pitchFamily="18" charset="0"/>
                    <a:cs typeface="Times New Roman" panose="02020603050405020304" pitchFamily="18" charset="0"/>
                  </a:rPr>
                  <a:t>T</a:t>
                </a:r>
                <a:r>
                  <a:rPr lang="en-US" sz="1600" baseline="-25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full jets of radius </a:t>
                </a:r>
                <a:r>
                  <a:rPr lang="en-US" sz="1600" i="1" dirty="0">
                    <a:latin typeface="Times New Roman" panose="02020603050405020304" pitchFamily="18" charset="0"/>
                    <a:cs typeface="Times New Roman" panose="02020603050405020304" pitchFamily="18" charset="0"/>
                  </a:rPr>
                  <a:t>R</a:t>
                </a:r>
                <a:r>
                  <a:rPr lang="en-US" sz="1600" dirty="0">
                    <a:latin typeface="Times New Roman" panose="02020603050405020304" pitchFamily="18" charset="0"/>
                    <a:cs typeface="Times New Roman" panose="02020603050405020304" pitchFamily="18" charset="0"/>
                  </a:rPr>
                  <a:t> = 0.4, area-based background subtraction</a:t>
                </a:r>
              </a:p>
              <a:p>
                <a:pPr marL="285750" indent="-285750">
                  <a:lnSpc>
                    <a:spcPct val="150000"/>
                  </a:lnSpc>
                  <a:buFont typeface="Arial" panose="020B0604020202020204" pitchFamily="34" charset="0"/>
                  <a:buChar char="•"/>
                </a:pPr>
                <a:r>
                  <a:rPr lang="en-US" sz="1600" dirty="0">
                    <a:cs typeface="Times New Roman" panose="02020603050405020304" pitchFamily="18" charset="0"/>
                  </a:rPr>
                  <a:t>|</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m:rPr>
                            <m:sty m:val="p"/>
                          </m:rPr>
                          <a:rPr lang="en-US" sz="1600" b="0" i="0" smtClean="0">
                            <a:latin typeface="Cambria Math" panose="02040503050406030204" pitchFamily="18" charset="0"/>
                            <a:cs typeface="Times New Roman" panose="02020603050405020304" pitchFamily="18" charset="0"/>
                          </a:rPr>
                          <m:t>η</m:t>
                        </m:r>
                      </m:e>
                      <m:sub>
                        <m:r>
                          <m:rPr>
                            <m:sty m:val="p"/>
                          </m:rPr>
                          <a:rPr lang="en-US" sz="1600" b="0" i="0" smtClean="0">
                            <a:latin typeface="Cambria Math" panose="02040503050406030204" pitchFamily="18" charset="0"/>
                            <a:cs typeface="Times New Roman" panose="02020603050405020304" pitchFamily="18" charset="0"/>
                          </a:rPr>
                          <m:t>j</m:t>
                        </m:r>
                        <m:r>
                          <m:rPr>
                            <m:sty m:val="p"/>
                          </m:rPr>
                          <a:rPr lang="en-US" sz="1600" b="0" i="0" smtClean="0">
                            <a:latin typeface="Cambria Math" panose="02040503050406030204" pitchFamily="18" charset="0"/>
                            <a:cs typeface="Times New Roman" panose="02020603050405020304" pitchFamily="18" charset="0"/>
                          </a:rPr>
                          <m:t>et</m:t>
                        </m:r>
                      </m:sub>
                    </m:sSub>
                    <m:r>
                      <a:rPr lang="en-US" sz="1600" b="0" i="1" smtClean="0">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&lt; 0.6</a:t>
                </a:r>
              </a:p>
            </p:txBody>
          </p:sp>
        </mc:Choice>
        <mc:Fallback>
          <p:sp>
            <p:nvSpPr>
              <p:cNvPr id="24" name="TextBox 23">
                <a:extLst>
                  <a:ext uri="{FF2B5EF4-FFF2-40B4-BE49-F238E27FC236}">
                    <a16:creationId xmlns:a16="http://schemas.microsoft.com/office/drawing/2014/main" id="{0E60A6CF-9C02-4145-9136-598D8F5CB3ED}"/>
                  </a:ext>
                </a:extLst>
              </p:cNvPr>
              <p:cNvSpPr txBox="1">
                <a:spLocks noRot="1" noChangeAspect="1" noMove="1" noResize="1" noEditPoints="1" noAdjustHandles="1" noChangeArrowheads="1" noChangeShapeType="1" noTextEdit="1"/>
              </p:cNvSpPr>
              <p:nvPr/>
            </p:nvSpPr>
            <p:spPr>
              <a:xfrm>
                <a:off x="6026414" y="5312735"/>
                <a:ext cx="6165586" cy="831638"/>
              </a:xfrm>
              <a:prstGeom prst="rect">
                <a:avLst/>
              </a:prstGeom>
              <a:blipFill>
                <a:blip r:embed="rId6"/>
                <a:stretch>
                  <a:fillRect l="-411" b="-6061"/>
                </a:stretch>
              </a:blipFill>
            </p:spPr>
            <p:txBody>
              <a:bodyPr/>
              <a:lstStyle/>
              <a:p>
                <a:r>
                  <a:rPr lang="en-US">
                    <a:noFill/>
                  </a:rPr>
                  <a:t> </a:t>
                </a:r>
              </a:p>
            </p:txBody>
          </p:sp>
        </mc:Fallback>
      </mc:AlternateContent>
      <p:pic>
        <p:nvPicPr>
          <p:cNvPr id="26" name="Picture 2">
            <a:extLst>
              <a:ext uri="{FF2B5EF4-FFF2-40B4-BE49-F238E27FC236}">
                <a16:creationId xmlns:a16="http://schemas.microsoft.com/office/drawing/2014/main" id="{D9C47989-CA30-C344-9639-21CF746801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20293C10-3E28-854C-958A-2A18615A8D77}"/>
              </a:ext>
            </a:extLst>
          </p:cNvPr>
          <p:cNvCxnSpPr>
            <a:cxnSpLocks/>
          </p:cNvCxnSpPr>
          <p:nvPr/>
        </p:nvCxnSpPr>
        <p:spPr>
          <a:xfrm>
            <a:off x="2577613" y="4108334"/>
            <a:ext cx="898832" cy="1183655"/>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3B37CF8-2E80-5648-A5C4-B9C36A275A0E}"/>
              </a:ext>
            </a:extLst>
          </p:cNvPr>
          <p:cNvSpPr txBox="1"/>
          <p:nvPr/>
        </p:nvSpPr>
        <p:spPr>
          <a:xfrm>
            <a:off x="2097536" y="5319197"/>
            <a:ext cx="3872061" cy="523220"/>
          </a:xfrm>
          <a:prstGeom prst="rect">
            <a:avLst/>
          </a:prstGeom>
          <a:noFill/>
          <a:ln>
            <a:solidFill>
              <a:schemeClr val="tx1"/>
            </a:solidFill>
          </a:ln>
        </p:spPr>
        <p:txBody>
          <a:bodyPr wrap="square" rtlCol="0">
            <a:spAutoFit/>
          </a:bodyPr>
          <a:lstStyle/>
          <a:p>
            <a:r>
              <a:rPr lang="en-US" sz="1600" dirty="0">
                <a:solidFill>
                  <a:srgbClr val="FF0000"/>
                </a:solidFill>
                <a:latin typeface="Times New Roman" panose="02020603050405020304" pitchFamily="18" charset="0"/>
                <a:cs typeface="Times New Roman" panose="02020603050405020304" pitchFamily="18" charset="0"/>
              </a:rPr>
              <a:t>Barrel Electromagnetic Calorimeter (BEMC)</a:t>
            </a:r>
          </a:p>
          <a:p>
            <a:r>
              <a:rPr lang="en-US" sz="1200" dirty="0">
                <a:latin typeface="Times New Roman" panose="02020603050405020304" pitchFamily="18" charset="0"/>
                <a:cs typeface="Times New Roman" panose="02020603050405020304" pitchFamily="18" charset="0"/>
              </a:rPr>
              <a:t>- Measures neutral component of energy in jets</a:t>
            </a:r>
          </a:p>
        </p:txBody>
      </p:sp>
      <p:pic>
        <p:nvPicPr>
          <p:cNvPr id="42" name="Picture 41">
            <a:extLst>
              <a:ext uri="{FF2B5EF4-FFF2-40B4-BE49-F238E27FC236}">
                <a16:creationId xmlns:a16="http://schemas.microsoft.com/office/drawing/2014/main" id="{21B3B338-5B80-754F-B518-075CFB4A4D39}"/>
              </a:ext>
            </a:extLst>
          </p:cNvPr>
          <p:cNvPicPr>
            <a:picLocks noChangeAspect="1"/>
          </p:cNvPicPr>
          <p:nvPr/>
        </p:nvPicPr>
        <p:blipFill rotWithShape="1">
          <a:blip r:embed="rId8"/>
          <a:srcRect t="10979"/>
          <a:stretch/>
        </p:blipFill>
        <p:spPr>
          <a:xfrm>
            <a:off x="10749280" y="0"/>
            <a:ext cx="1442720" cy="1900293"/>
          </a:xfrm>
          <a:prstGeom prst="rect">
            <a:avLst/>
          </a:prstGeom>
        </p:spPr>
      </p:pic>
      <p:cxnSp>
        <p:nvCxnSpPr>
          <p:cNvPr id="46" name="Straight Connector 45">
            <a:extLst>
              <a:ext uri="{FF2B5EF4-FFF2-40B4-BE49-F238E27FC236}">
                <a16:creationId xmlns:a16="http://schemas.microsoft.com/office/drawing/2014/main" id="{EF83BF2F-03C6-DF4A-A437-02B14909365C}"/>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34636EB9-D55C-EB37-F181-611D6AF1152F}"/>
              </a:ext>
            </a:extLst>
          </p:cNvPr>
          <p:cNvSpPr>
            <a:spLocks noGrp="1"/>
          </p:cNvSpPr>
          <p:nvPr>
            <p:ph type="dt" sz="half" idx="10"/>
          </p:nvPr>
        </p:nvSpPr>
        <p:spPr/>
        <p:txBody>
          <a:bodyPr/>
          <a:lstStyle/>
          <a:p>
            <a:r>
              <a:rPr lang="en-US"/>
              <a:t>October 28, 2022</a:t>
            </a:r>
            <a:endParaRPr lang="en-US" dirty="0"/>
          </a:p>
        </p:txBody>
      </p:sp>
      <p:sp>
        <p:nvSpPr>
          <p:cNvPr id="13" name="Footer Placeholder 12">
            <a:extLst>
              <a:ext uri="{FF2B5EF4-FFF2-40B4-BE49-F238E27FC236}">
                <a16:creationId xmlns:a16="http://schemas.microsoft.com/office/drawing/2014/main" id="{DC6F88DE-0BD3-BF3D-5CDE-D39396FE6DDC}"/>
              </a:ext>
            </a:extLst>
          </p:cNvPr>
          <p:cNvSpPr>
            <a:spLocks noGrp="1"/>
          </p:cNvSpPr>
          <p:nvPr>
            <p:ph type="ftr" sz="quarter" idx="11"/>
          </p:nvPr>
        </p:nvSpPr>
        <p:spPr/>
        <p:txBody>
          <a:bodyPr/>
          <a:lstStyle/>
          <a:p>
            <a:r>
              <a:rPr lang="en-US"/>
              <a:t>Diptanil Roy, DNP 2022</a:t>
            </a:r>
            <a:endParaRPr lang="en-US" dirty="0"/>
          </a:p>
        </p:txBody>
      </p:sp>
      <p:sp>
        <p:nvSpPr>
          <p:cNvPr id="15" name="Slide Number Placeholder 14">
            <a:extLst>
              <a:ext uri="{FF2B5EF4-FFF2-40B4-BE49-F238E27FC236}">
                <a16:creationId xmlns:a16="http://schemas.microsoft.com/office/drawing/2014/main" id="{4879E206-E2C8-6635-E0DA-A038957EAD26}"/>
              </a:ext>
            </a:extLst>
          </p:cNvPr>
          <p:cNvSpPr>
            <a:spLocks noGrp="1"/>
          </p:cNvSpPr>
          <p:nvPr>
            <p:ph type="sldNum" sz="quarter" idx="12"/>
          </p:nvPr>
        </p:nvSpPr>
        <p:spPr/>
        <p:txBody>
          <a:bodyPr/>
          <a:lstStyle/>
          <a:p>
            <a:fld id="{EE78E8B4-5C77-7846-9A5E-F1E2DEA445DC}" type="slidenum">
              <a:rPr lang="en-US" smtClean="0"/>
              <a:t>7</a:t>
            </a:fld>
            <a:endParaRPr lang="en-US" dirty="0"/>
          </a:p>
        </p:txBody>
      </p:sp>
    </p:spTree>
    <p:extLst>
      <p:ext uri="{BB962C8B-B14F-4D97-AF65-F5344CB8AC3E}">
        <p14:creationId xmlns:p14="http://schemas.microsoft.com/office/powerpoint/2010/main" val="1864991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C4E32-4C1D-CEAA-22A7-A67B47C5897E}"/>
              </a:ext>
            </a:extLst>
          </p:cNvPr>
          <p:cNvPicPr>
            <a:picLocks noChangeAspect="1"/>
          </p:cNvPicPr>
          <p:nvPr/>
        </p:nvPicPr>
        <p:blipFill>
          <a:blip r:embed="rId3"/>
          <a:stretch>
            <a:fillRect/>
          </a:stretch>
        </p:blipFill>
        <p:spPr>
          <a:xfrm rot="5400000">
            <a:off x="8233473" y="1405142"/>
            <a:ext cx="3478258" cy="4343992"/>
          </a:xfrm>
          <a:prstGeom prst="rect">
            <a:avLst/>
          </a:prstGeom>
        </p:spPr>
      </p:pic>
      <p:pic>
        <p:nvPicPr>
          <p:cNvPr id="29" name="Picture 28" descr="Diagram, venn diagram&#10;&#10;Description automatically generated">
            <a:extLst>
              <a:ext uri="{FF2B5EF4-FFF2-40B4-BE49-F238E27FC236}">
                <a16:creationId xmlns:a16="http://schemas.microsoft.com/office/drawing/2014/main" id="{17273640-0094-9E46-899A-E39C944BC9F3}"/>
              </a:ext>
            </a:extLst>
          </p:cNvPr>
          <p:cNvPicPr>
            <a:picLocks noChangeAspect="1"/>
          </p:cNvPicPr>
          <p:nvPr/>
        </p:nvPicPr>
        <p:blipFill>
          <a:blip r:embed="rId4"/>
          <a:stretch>
            <a:fillRect/>
          </a:stretch>
        </p:blipFill>
        <p:spPr>
          <a:xfrm>
            <a:off x="4547748" y="1696182"/>
            <a:ext cx="3096503" cy="3239019"/>
          </a:xfrm>
          <a:prstGeom prst="rect">
            <a:avLst/>
          </a:prstGeom>
        </p:spPr>
      </p:pic>
      <p:sp>
        <p:nvSpPr>
          <p:cNvPr id="5" name="TextBox 4">
            <a:extLst>
              <a:ext uri="{FF2B5EF4-FFF2-40B4-BE49-F238E27FC236}">
                <a16:creationId xmlns:a16="http://schemas.microsoft.com/office/drawing/2014/main" id="{75685547-9DE4-E941-A10E-51DA07133572}"/>
              </a:ext>
            </a:extLst>
          </p:cNvPr>
          <p:cNvSpPr txBox="1"/>
          <p:nvPr/>
        </p:nvSpPr>
        <p:spPr>
          <a:xfrm>
            <a:off x="0" y="-5767"/>
            <a:ext cx="6096000" cy="646331"/>
          </a:xfrm>
          <a:prstGeom prst="rect">
            <a:avLst/>
          </a:prstGeom>
          <a:noFill/>
        </p:spPr>
        <p:txBody>
          <a:bodyPr wrap="square" rtlCol="0">
            <a:spAutoFit/>
          </a:bodyPr>
          <a:lstStyle/>
          <a:p>
            <a:r>
              <a:rPr lang="en-US" sz="3600" b="1" dirty="0"/>
              <a:t>D</a:t>
            </a:r>
            <a:r>
              <a:rPr lang="en-US" sz="3600" b="1" baseline="30000" dirty="0"/>
              <a:t>0</a:t>
            </a:r>
            <a:r>
              <a:rPr lang="en-US" sz="3600" b="1" dirty="0"/>
              <a:t> Reconstruction</a:t>
            </a:r>
          </a:p>
        </p:txBody>
      </p:sp>
      <p:sp>
        <p:nvSpPr>
          <p:cNvPr id="31" name="TextBox 30">
            <a:extLst>
              <a:ext uri="{FF2B5EF4-FFF2-40B4-BE49-F238E27FC236}">
                <a16:creationId xmlns:a16="http://schemas.microsoft.com/office/drawing/2014/main" id="{50C4401E-144E-0040-BF19-838E4075DB62}"/>
              </a:ext>
            </a:extLst>
          </p:cNvPr>
          <p:cNvSpPr txBox="1"/>
          <p:nvPr/>
        </p:nvSpPr>
        <p:spPr>
          <a:xfrm>
            <a:off x="131217" y="5296674"/>
            <a:ext cx="7450987" cy="400110"/>
          </a:xfrm>
          <a:prstGeom prst="rect">
            <a:avLst/>
          </a:prstGeom>
          <a:noFill/>
        </p:spPr>
        <p:txBody>
          <a:bodyPr wrap="square" rtlCol="0">
            <a:spAutoFit/>
          </a:bodyPr>
          <a:lstStyle/>
          <a:p>
            <a:pPr algn="ctr"/>
            <a:r>
              <a:rPr lang="en-US" sz="2000" b="1" dirty="0">
                <a:solidFill>
                  <a:schemeClr val="bg1"/>
                </a:solidFill>
                <a:highlight>
                  <a:srgbClr val="FF0000"/>
                </a:highlight>
              </a:rPr>
              <a:t>Topological cuts on the D</a:t>
            </a:r>
            <a:r>
              <a:rPr lang="en-US" sz="2000" b="1" baseline="30000" dirty="0">
                <a:solidFill>
                  <a:schemeClr val="bg1"/>
                </a:solidFill>
                <a:highlight>
                  <a:srgbClr val="FF0000"/>
                </a:highlight>
              </a:rPr>
              <a:t>0 </a:t>
            </a:r>
            <a:r>
              <a:rPr lang="en-US" sz="2000" b="1" dirty="0">
                <a:solidFill>
                  <a:schemeClr val="bg1"/>
                </a:solidFill>
                <a:highlight>
                  <a:srgbClr val="FF0000"/>
                </a:highlight>
              </a:rPr>
              <a:t>candidates improve signal significance</a:t>
            </a:r>
          </a:p>
        </p:txBody>
      </p:sp>
      <p:sp>
        <p:nvSpPr>
          <p:cNvPr id="38" name="TextBox 37">
            <a:extLst>
              <a:ext uri="{FF2B5EF4-FFF2-40B4-BE49-F238E27FC236}">
                <a16:creationId xmlns:a16="http://schemas.microsoft.com/office/drawing/2014/main" id="{2C827155-D7AB-6C47-8035-62B6B1D25CB1}"/>
              </a:ext>
            </a:extLst>
          </p:cNvPr>
          <p:cNvSpPr txBox="1"/>
          <p:nvPr/>
        </p:nvSpPr>
        <p:spPr>
          <a:xfrm>
            <a:off x="4293173" y="1189699"/>
            <a:ext cx="3605652" cy="369332"/>
          </a:xfrm>
          <a:prstGeom prst="rect">
            <a:avLst/>
          </a:prstGeom>
          <a:noFill/>
          <a:ln>
            <a:solidFill>
              <a:schemeClr val="accent2">
                <a:hueOff val="-727682"/>
                <a:satOff val="-41964"/>
                <a:lumOff val="4314"/>
              </a:schemeClr>
            </a:solidFill>
          </a:ln>
        </p:spPr>
        <p:txBody>
          <a:bodyPr wrap="square" rtlCol="0">
            <a:spAutoFit/>
          </a:bodyPr>
          <a:lstStyle/>
          <a:p>
            <a:pPr algn="ctr"/>
            <a:r>
              <a:rPr lang="en-US" b="1" dirty="0"/>
              <a:t>STAR,</a:t>
            </a:r>
            <a:r>
              <a:rPr lang="en-US" dirty="0"/>
              <a:t> Phys. Rev. C 99 (2021) 034908</a:t>
            </a:r>
          </a:p>
        </p:txBody>
      </p:sp>
      <p:pic>
        <p:nvPicPr>
          <p:cNvPr id="40" name="Picture 2">
            <a:extLst>
              <a:ext uri="{FF2B5EF4-FFF2-40B4-BE49-F238E27FC236}">
                <a16:creationId xmlns:a16="http://schemas.microsoft.com/office/drawing/2014/main" id="{E8162BDC-B686-6C4F-B1CC-155ACDCE09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5981B45-7100-8E41-B626-7D680F6B54FD}"/>
              </a:ext>
            </a:extLst>
          </p:cNvPr>
          <p:cNvSpPr txBox="1"/>
          <p:nvPr/>
        </p:nvSpPr>
        <p:spPr>
          <a:xfrm>
            <a:off x="96708" y="796369"/>
            <a:ext cx="4878580"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Kaons and </a:t>
            </a:r>
            <a:r>
              <a:rPr lang="en-US" dirty="0" err="1">
                <a:latin typeface="Times New Roman" panose="02020603050405020304" pitchFamily="18" charset="0"/>
                <a:cs typeface="Times New Roman" panose="02020603050405020304" pitchFamily="18" charset="0"/>
              </a:rPr>
              <a:t>Pions</a:t>
            </a:r>
            <a:r>
              <a:rPr lang="en-US" dirty="0">
                <a:latin typeface="Times New Roman" panose="02020603050405020304" pitchFamily="18" charset="0"/>
                <a:cs typeface="Times New Roman" panose="02020603050405020304" pitchFamily="18" charset="0"/>
              </a:rPr>
              <a:t> identified using TPC and TOF</a:t>
            </a:r>
          </a:p>
        </p:txBody>
      </p:sp>
      <p:pic>
        <p:nvPicPr>
          <p:cNvPr id="41" name="Picture 40">
            <a:extLst>
              <a:ext uri="{FF2B5EF4-FFF2-40B4-BE49-F238E27FC236}">
                <a16:creationId xmlns:a16="http://schemas.microsoft.com/office/drawing/2014/main" id="{E6020A23-9295-964D-820D-F8042D95648E}"/>
              </a:ext>
            </a:extLst>
          </p:cNvPr>
          <p:cNvPicPr>
            <a:picLocks noChangeAspect="1"/>
          </p:cNvPicPr>
          <p:nvPr/>
        </p:nvPicPr>
        <p:blipFill>
          <a:blip r:embed="rId6"/>
          <a:stretch>
            <a:fillRect/>
          </a:stretch>
        </p:blipFill>
        <p:spPr>
          <a:xfrm>
            <a:off x="47402" y="1561326"/>
            <a:ext cx="3809309" cy="3333145"/>
          </a:xfrm>
          <a:prstGeom prst="rect">
            <a:avLst/>
          </a:prstGeom>
        </p:spPr>
      </p:pic>
      <p:pic>
        <p:nvPicPr>
          <p:cNvPr id="53" name="Picture 52">
            <a:extLst>
              <a:ext uri="{FF2B5EF4-FFF2-40B4-BE49-F238E27FC236}">
                <a16:creationId xmlns:a16="http://schemas.microsoft.com/office/drawing/2014/main" id="{23DD9946-2431-D64F-95BA-4A221CD17E5E}"/>
              </a:ext>
            </a:extLst>
          </p:cNvPr>
          <p:cNvPicPr>
            <a:picLocks noChangeAspect="1"/>
          </p:cNvPicPr>
          <p:nvPr/>
        </p:nvPicPr>
        <p:blipFill rotWithShape="1">
          <a:blip r:embed="rId7"/>
          <a:srcRect t="10979"/>
          <a:stretch/>
        </p:blipFill>
        <p:spPr>
          <a:xfrm>
            <a:off x="10749280" y="0"/>
            <a:ext cx="1442720" cy="1900293"/>
          </a:xfrm>
          <a:prstGeom prst="rect">
            <a:avLst/>
          </a:prstGeom>
        </p:spPr>
      </p:pic>
      <p:cxnSp>
        <p:nvCxnSpPr>
          <p:cNvPr id="57" name="Straight Connector 56">
            <a:extLst>
              <a:ext uri="{FF2B5EF4-FFF2-40B4-BE49-F238E27FC236}">
                <a16:creationId xmlns:a16="http://schemas.microsoft.com/office/drawing/2014/main" id="{3E23A1CC-E096-F848-95FD-31EDA2E3D55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244664-4521-69FE-EEAD-F9EB3B95FC1D}"/>
              </a:ext>
            </a:extLst>
          </p:cNvPr>
          <p:cNvSpPr txBox="1"/>
          <p:nvPr/>
        </p:nvSpPr>
        <p:spPr>
          <a:xfrm>
            <a:off x="8169031" y="5296674"/>
            <a:ext cx="404476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Yield is calculated using </a:t>
            </a:r>
            <a:r>
              <a:rPr lang="en-US" dirty="0" err="1">
                <a:latin typeface="Times New Roman" panose="02020603050405020304" pitchFamily="18" charset="0"/>
                <a:cs typeface="Times New Roman" panose="02020603050405020304" pitchFamily="18" charset="0"/>
              </a:rPr>
              <a:t>sPlot</a:t>
            </a:r>
            <a:r>
              <a:rPr lang="en-US" dirty="0">
                <a:latin typeface="Times New Roman" panose="02020603050405020304" pitchFamily="18" charset="0"/>
                <a:cs typeface="Times New Roman" panose="02020603050405020304" pitchFamily="18" charset="0"/>
              </a:rPr>
              <a:t> method [1]</a:t>
            </a:r>
          </a:p>
        </p:txBody>
      </p:sp>
      <p:sp>
        <p:nvSpPr>
          <p:cNvPr id="10" name="TextBox 9">
            <a:extLst>
              <a:ext uri="{FF2B5EF4-FFF2-40B4-BE49-F238E27FC236}">
                <a16:creationId xmlns:a16="http://schemas.microsoft.com/office/drawing/2014/main" id="{76E30305-A1AE-30AF-A965-3CA6CB1D6260}"/>
              </a:ext>
            </a:extLst>
          </p:cNvPr>
          <p:cNvSpPr txBox="1"/>
          <p:nvPr/>
        </p:nvSpPr>
        <p:spPr>
          <a:xfrm>
            <a:off x="8812386" y="5734178"/>
            <a:ext cx="3446008" cy="276999"/>
          </a:xfrm>
          <a:prstGeom prst="rect">
            <a:avLst/>
          </a:prstGeom>
          <a:noFill/>
        </p:spPr>
        <p:txBody>
          <a:bodyPr wrap="none" rtlCol="0">
            <a:spAutoFit/>
          </a:bodyPr>
          <a:lstStyle/>
          <a:p>
            <a:r>
              <a:rPr lang="en-US" sz="1200" dirty="0">
                <a:latin typeface="Times" pitchFamily="2" charset="0"/>
              </a:rPr>
              <a:t>[1] </a:t>
            </a:r>
            <a:r>
              <a:rPr lang="en-US" sz="1200" dirty="0" err="1">
                <a:latin typeface="Times" pitchFamily="2" charset="0"/>
              </a:rPr>
              <a:t>Nucl</a:t>
            </a:r>
            <a:r>
              <a:rPr lang="en-US" sz="1200" dirty="0">
                <a:latin typeface="Times" pitchFamily="2" charset="0"/>
              </a:rPr>
              <a:t>. </a:t>
            </a:r>
            <a:r>
              <a:rPr lang="en-US" sz="1200" dirty="0" err="1">
                <a:latin typeface="Times" pitchFamily="2" charset="0"/>
              </a:rPr>
              <a:t>Instrum</a:t>
            </a:r>
            <a:r>
              <a:rPr lang="en-US" sz="1200" dirty="0">
                <a:latin typeface="Times" pitchFamily="2" charset="0"/>
              </a:rPr>
              <a:t>. Methods Phys. Res., A (2005) 555</a:t>
            </a:r>
          </a:p>
        </p:txBody>
      </p:sp>
      <p:sp>
        <p:nvSpPr>
          <p:cNvPr id="2" name="Date Placeholder 1">
            <a:extLst>
              <a:ext uri="{FF2B5EF4-FFF2-40B4-BE49-F238E27FC236}">
                <a16:creationId xmlns:a16="http://schemas.microsoft.com/office/drawing/2014/main" id="{7072B9E1-30E4-4821-0C08-60D57B25F66E}"/>
              </a:ext>
            </a:extLst>
          </p:cNvPr>
          <p:cNvSpPr>
            <a:spLocks noGrp="1"/>
          </p:cNvSpPr>
          <p:nvPr>
            <p:ph type="dt" sz="half" idx="10"/>
          </p:nvPr>
        </p:nvSpPr>
        <p:spPr/>
        <p:txBody>
          <a:bodyPr/>
          <a:lstStyle/>
          <a:p>
            <a:r>
              <a:rPr lang="en-US"/>
              <a:t>October 28, 2022</a:t>
            </a:r>
            <a:endParaRPr lang="en-US" dirty="0"/>
          </a:p>
        </p:txBody>
      </p:sp>
      <p:sp>
        <p:nvSpPr>
          <p:cNvPr id="8" name="Footer Placeholder 7">
            <a:extLst>
              <a:ext uri="{FF2B5EF4-FFF2-40B4-BE49-F238E27FC236}">
                <a16:creationId xmlns:a16="http://schemas.microsoft.com/office/drawing/2014/main" id="{E9B4A0CA-6CE8-1751-613B-DC950CCFF71D}"/>
              </a:ext>
            </a:extLst>
          </p:cNvPr>
          <p:cNvSpPr>
            <a:spLocks noGrp="1"/>
          </p:cNvSpPr>
          <p:nvPr>
            <p:ph type="ftr" sz="quarter" idx="11"/>
          </p:nvPr>
        </p:nvSpPr>
        <p:spPr/>
        <p:txBody>
          <a:bodyPr/>
          <a:lstStyle/>
          <a:p>
            <a:r>
              <a:rPr lang="en-US"/>
              <a:t>Diptanil Roy, DNP 2022</a:t>
            </a:r>
            <a:endParaRPr lang="en-US" dirty="0"/>
          </a:p>
        </p:txBody>
      </p:sp>
      <p:sp>
        <p:nvSpPr>
          <p:cNvPr id="11" name="Slide Number Placeholder 10">
            <a:extLst>
              <a:ext uri="{FF2B5EF4-FFF2-40B4-BE49-F238E27FC236}">
                <a16:creationId xmlns:a16="http://schemas.microsoft.com/office/drawing/2014/main" id="{2643A36F-9420-92DA-9273-FE297280E9F9}"/>
              </a:ext>
            </a:extLst>
          </p:cNvPr>
          <p:cNvSpPr>
            <a:spLocks noGrp="1"/>
          </p:cNvSpPr>
          <p:nvPr>
            <p:ph type="sldNum" sz="quarter" idx="12"/>
          </p:nvPr>
        </p:nvSpPr>
        <p:spPr/>
        <p:txBody>
          <a:bodyPr/>
          <a:lstStyle/>
          <a:p>
            <a:fld id="{EE78E8B4-5C77-7846-9A5E-F1E2DEA445DC}" type="slidenum">
              <a:rPr lang="en-US" smtClean="0"/>
              <a:t>8</a:t>
            </a:fld>
            <a:endParaRPr lang="en-US" dirty="0"/>
          </a:p>
        </p:txBody>
      </p:sp>
    </p:spTree>
    <p:extLst>
      <p:ext uri="{BB962C8B-B14F-4D97-AF65-F5344CB8AC3E}">
        <p14:creationId xmlns:p14="http://schemas.microsoft.com/office/powerpoint/2010/main" val="7617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D059DB5-E1FA-8048-A7DF-E9446AA8F28C}"/>
              </a:ext>
            </a:extLst>
          </p:cNvPr>
          <p:cNvPicPr>
            <a:picLocks noChangeAspect="1"/>
          </p:cNvPicPr>
          <p:nvPr/>
        </p:nvPicPr>
        <p:blipFill>
          <a:blip r:embed="rId3"/>
          <a:srcRect/>
          <a:stretch/>
        </p:blipFill>
        <p:spPr>
          <a:xfrm rot="5400000">
            <a:off x="4290974" y="2974190"/>
            <a:ext cx="3215805" cy="3309186"/>
          </a:xfrm>
          <a:prstGeom prst="rect">
            <a:avLst/>
          </a:prstGeom>
        </p:spPr>
      </p:pic>
      <p:pic>
        <p:nvPicPr>
          <p:cNvPr id="4" name="Picture 2">
            <a:extLst>
              <a:ext uri="{FF2B5EF4-FFF2-40B4-BE49-F238E27FC236}">
                <a16:creationId xmlns:a16="http://schemas.microsoft.com/office/drawing/2014/main" id="{B464DFBD-BBFE-5D49-AE60-8B020B533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5586" y="6077372"/>
            <a:ext cx="1125582" cy="86583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832FE01-62C0-B241-A04B-7CB3BA2C5AD9}"/>
              </a:ext>
            </a:extLst>
          </p:cNvPr>
          <p:cNvSpPr txBox="1"/>
          <p:nvPr/>
        </p:nvSpPr>
        <p:spPr>
          <a:xfrm>
            <a:off x="3956042" y="4213285"/>
            <a:ext cx="461918" cy="830997"/>
          </a:xfrm>
          <a:prstGeom prst="rect">
            <a:avLst/>
          </a:prstGeom>
          <a:noFill/>
        </p:spPr>
        <p:txBody>
          <a:bodyPr wrap="square" rtlCol="0">
            <a:spAutoFit/>
          </a:bodyPr>
          <a:lstStyle/>
          <a:p>
            <a:r>
              <a:rPr lang="en-US" sz="4800" dirty="0"/>
              <a:t>X</a:t>
            </a:r>
            <a:endParaRPr lang="en-US" sz="1400" dirty="0"/>
          </a:p>
        </p:txBody>
      </p:sp>
      <p:pic>
        <p:nvPicPr>
          <p:cNvPr id="32" name="Picture 31">
            <a:extLst>
              <a:ext uri="{FF2B5EF4-FFF2-40B4-BE49-F238E27FC236}">
                <a16:creationId xmlns:a16="http://schemas.microsoft.com/office/drawing/2014/main" id="{602AE833-F0AC-FD43-BD43-CED8EC8D87E2}"/>
              </a:ext>
            </a:extLst>
          </p:cNvPr>
          <p:cNvPicPr>
            <a:picLocks noChangeAspect="1"/>
          </p:cNvPicPr>
          <p:nvPr/>
        </p:nvPicPr>
        <p:blipFill rotWithShape="1">
          <a:blip r:embed="rId5"/>
          <a:srcRect t="10979"/>
          <a:stretch/>
        </p:blipFill>
        <p:spPr>
          <a:xfrm>
            <a:off x="10749280" y="0"/>
            <a:ext cx="1442720" cy="1900293"/>
          </a:xfrm>
          <a:prstGeom prst="rect">
            <a:avLst/>
          </a:prstGeom>
        </p:spPr>
      </p:pic>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E1F8836-1111-7D42-8C8D-20A62FBC929D}"/>
                  </a:ext>
                </a:extLst>
              </p:cNvPr>
              <p:cNvSpPr txBox="1"/>
              <p:nvPr/>
            </p:nvSpPr>
            <p:spPr>
              <a:xfrm>
                <a:off x="-1" y="599952"/>
                <a:ext cx="11027314" cy="2124556"/>
              </a:xfrm>
              <a:prstGeom prst="rect">
                <a:avLst/>
              </a:prstGeom>
              <a:noFill/>
            </p:spPr>
            <p:txBody>
              <a:bodyPr wrap="none" rtlCol="0">
                <a:spAutoFit/>
              </a:bodyPr>
              <a:lstStyle/>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Response matrix for </a:t>
                </a:r>
                <a:r>
                  <a:rPr lang="en-US" i="1" dirty="0" err="1">
                    <a:latin typeface="Times New Roman" panose="02020603050405020304" pitchFamily="18" charset="0"/>
                    <a:cs typeface="Times New Roman" panose="02020603050405020304" pitchFamily="18" charset="0"/>
                  </a:rPr>
                  <a:t>p</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p</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collisions 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𝑠</m:t>
                        </m:r>
                      </m:e>
                    </m:rad>
                  </m:oMath>
                </a14:m>
                <a:r>
                  <a:rPr lang="en-US" dirty="0">
                    <a:latin typeface="Times New Roman" panose="02020603050405020304" pitchFamily="18" charset="0"/>
                    <a:cs typeface="Times New Roman" panose="02020603050405020304" pitchFamily="18" charset="0"/>
                  </a:rPr>
                  <a:t> = 200 GeV from PYTHIA and GEANT3 to mimic the detector response</a:t>
                </a:r>
              </a:p>
              <a:p>
                <a:pPr marL="342900" indent="-342900">
                  <a:lnSpc>
                    <a:spcPct val="150000"/>
                  </a:lnSpc>
                  <a:buFont typeface="+mj-lt"/>
                  <a:buAutoNum type="arabicPeriod"/>
                </a:pPr>
                <a:r>
                  <a:rPr lang="en-US" dirty="0">
                    <a:latin typeface="Times New Roman" panose="02020603050405020304" pitchFamily="18" charset="0"/>
                    <a:cs typeface="Times New Roman" panose="02020603050405020304" pitchFamily="18" charset="0"/>
                  </a:rPr>
                  <a:t>Single Particle (SP) embedding in heavy ion events to model fluctuations in area-based background subtraction </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Reweight PYTHIA with c-quark distribution from FONLL [1] to modify the shape of the jet </a:t>
                </a:r>
                <a:r>
                  <a:rPr lang="en-US" i="1" dirty="0" err="1">
                    <a:solidFill>
                      <a:schemeClr val="bg2">
                        <a:lumMod val="75000"/>
                      </a:schemeClr>
                    </a:solidFill>
                    <a:latin typeface="Times New Roman" panose="02020603050405020304" pitchFamily="18" charset="0"/>
                    <a:cs typeface="Times New Roman" panose="02020603050405020304" pitchFamily="18" charset="0"/>
                  </a:rPr>
                  <a:t>p</a:t>
                </a:r>
                <a:r>
                  <a:rPr lang="en-US" baseline="-25000" dirty="0" err="1">
                    <a:solidFill>
                      <a:schemeClr val="bg2">
                        <a:lumMod val="75000"/>
                      </a:schemeClr>
                    </a:solidFill>
                    <a:latin typeface="Times New Roman" panose="02020603050405020304" pitchFamily="18" charset="0"/>
                    <a:cs typeface="Times New Roman" panose="02020603050405020304" pitchFamily="18" charset="0"/>
                  </a:rPr>
                  <a:t>T</a:t>
                </a:r>
                <a:r>
                  <a:rPr lang="en-US" dirty="0">
                    <a:solidFill>
                      <a:schemeClr val="bg2">
                        <a:lumMod val="75000"/>
                      </a:schemeClr>
                    </a:solidFill>
                    <a:latin typeface="Times New Roman" panose="02020603050405020304" pitchFamily="18" charset="0"/>
                    <a:cs typeface="Times New Roman" panose="02020603050405020304" pitchFamily="18" charset="0"/>
                  </a:rPr>
                  <a:t> spectra</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Heavy-flavor jet fragmentation modeled using PYTHIA </a:t>
                </a:r>
              </a:p>
              <a:p>
                <a:pPr marL="342900" indent="-342900">
                  <a:lnSpc>
                    <a:spcPct val="150000"/>
                  </a:lnSpc>
                  <a:buFont typeface="+mj-lt"/>
                  <a:buAutoNum type="arabicPeriod"/>
                </a:pPr>
                <a:r>
                  <a:rPr lang="en-US" dirty="0">
                    <a:solidFill>
                      <a:schemeClr val="bg2">
                        <a:lumMod val="75000"/>
                      </a:schemeClr>
                    </a:solidFill>
                    <a:latin typeface="Times New Roman" panose="02020603050405020304" pitchFamily="18" charset="0"/>
                    <a:cs typeface="Times New Roman" panose="02020603050405020304" pitchFamily="18" charset="0"/>
                  </a:rPr>
                  <a:t>Systematics from variation in fragmentation model will be studied later</a:t>
                </a:r>
              </a:p>
            </p:txBody>
          </p:sp>
        </mc:Choice>
        <mc:Fallback>
          <p:sp>
            <p:nvSpPr>
              <p:cNvPr id="35" name="TextBox 34">
                <a:extLst>
                  <a:ext uri="{FF2B5EF4-FFF2-40B4-BE49-F238E27FC236}">
                    <a16:creationId xmlns:a16="http://schemas.microsoft.com/office/drawing/2014/main" id="{2E1F8836-1111-7D42-8C8D-20A62FBC929D}"/>
                  </a:ext>
                </a:extLst>
              </p:cNvPr>
              <p:cNvSpPr txBox="1">
                <a:spLocks noRot="1" noChangeAspect="1" noMove="1" noResize="1" noEditPoints="1" noAdjustHandles="1" noChangeArrowheads="1" noChangeShapeType="1" noTextEdit="1"/>
              </p:cNvSpPr>
              <p:nvPr/>
            </p:nvSpPr>
            <p:spPr>
              <a:xfrm>
                <a:off x="-1" y="599952"/>
                <a:ext cx="11027314" cy="2124556"/>
              </a:xfrm>
              <a:prstGeom prst="rect">
                <a:avLst/>
              </a:prstGeom>
              <a:blipFill>
                <a:blip r:embed="rId6"/>
                <a:stretch>
                  <a:fillRect l="-345" b="-2976"/>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98C47D47-4907-3D47-8F43-981D3F6B6671}"/>
              </a:ext>
            </a:extLst>
          </p:cNvPr>
          <p:cNvSpPr txBox="1"/>
          <p:nvPr/>
        </p:nvSpPr>
        <p:spPr>
          <a:xfrm>
            <a:off x="-1" y="-17176"/>
            <a:ext cx="9377266" cy="646331"/>
          </a:xfrm>
          <a:prstGeom prst="rect">
            <a:avLst/>
          </a:prstGeom>
          <a:noFill/>
        </p:spPr>
        <p:txBody>
          <a:bodyPr wrap="square" rtlCol="0">
            <a:spAutoFit/>
          </a:bodyPr>
          <a:lstStyle/>
          <a:p>
            <a:r>
              <a:rPr lang="en-US" sz="3600" b="1" dirty="0"/>
              <a:t>Correction to the Jet Yield</a:t>
            </a:r>
          </a:p>
        </p:txBody>
      </p:sp>
      <p:cxnSp>
        <p:nvCxnSpPr>
          <p:cNvPr id="31" name="Straight Connector 30">
            <a:extLst>
              <a:ext uri="{FF2B5EF4-FFF2-40B4-BE49-F238E27FC236}">
                <a16:creationId xmlns:a16="http://schemas.microsoft.com/office/drawing/2014/main" id="{18D1C2F9-7627-D546-B9C9-757871671E48}"/>
              </a:ext>
            </a:extLst>
          </p:cNvPr>
          <p:cNvCxnSpPr>
            <a:cxnSpLocks/>
          </p:cNvCxnSpPr>
          <p:nvPr/>
        </p:nvCxnSpPr>
        <p:spPr>
          <a:xfrm>
            <a:off x="0" y="639792"/>
            <a:ext cx="832477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74E1620-D5BA-2445-B7F3-ADFCED5BC84C}"/>
              </a:ext>
            </a:extLst>
          </p:cNvPr>
          <p:cNvSpPr txBox="1"/>
          <p:nvPr/>
        </p:nvSpPr>
        <p:spPr>
          <a:xfrm>
            <a:off x="5469917" y="2965283"/>
            <a:ext cx="2028761" cy="276999"/>
          </a:xfrm>
          <a:prstGeom prst="rect">
            <a:avLst/>
          </a:prstGeom>
          <a:noFill/>
        </p:spPr>
        <p:txBody>
          <a:bodyPr wrap="none" rtlCol="0">
            <a:spAutoFit/>
          </a:bodyPr>
          <a:lstStyle/>
          <a:p>
            <a:r>
              <a:rPr lang="en-US" sz="1200" dirty="0" err="1">
                <a:solidFill>
                  <a:srgbClr val="FF0000"/>
                </a:solidFill>
              </a:rPr>
              <a:t>Au+Au</a:t>
            </a:r>
            <a:r>
              <a:rPr lang="en-US" sz="1200" dirty="0">
                <a:solidFill>
                  <a:srgbClr val="FF0000"/>
                </a:solidFill>
              </a:rPr>
              <a:t> Heavy Ion Background</a:t>
            </a:r>
            <a:endParaRPr lang="en-US" sz="1200" dirty="0"/>
          </a:p>
        </p:txBody>
      </p:sp>
      <p:pic>
        <p:nvPicPr>
          <p:cNvPr id="5" name="Picture 4">
            <a:extLst>
              <a:ext uri="{FF2B5EF4-FFF2-40B4-BE49-F238E27FC236}">
                <a16:creationId xmlns:a16="http://schemas.microsoft.com/office/drawing/2014/main" id="{60F7CA6F-3A30-4C8F-E54E-3FC46705BBF6}"/>
              </a:ext>
            </a:extLst>
          </p:cNvPr>
          <p:cNvPicPr>
            <a:picLocks noChangeAspect="1"/>
          </p:cNvPicPr>
          <p:nvPr/>
        </p:nvPicPr>
        <p:blipFill rotWithShape="1">
          <a:blip r:embed="rId7"/>
          <a:srcRect b="3811"/>
          <a:stretch/>
        </p:blipFill>
        <p:spPr>
          <a:xfrm rot="5400000">
            <a:off x="410694" y="2605354"/>
            <a:ext cx="3217210" cy="403860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A31E68-3778-BF5F-0218-11DC6BEFF522}"/>
                  </a:ext>
                </a:extLst>
              </p:cNvPr>
              <p:cNvSpPr txBox="1"/>
              <p:nvPr/>
            </p:nvSpPr>
            <p:spPr>
              <a:xfrm>
                <a:off x="2309344" y="2871923"/>
                <a:ext cx="1450141" cy="463717"/>
              </a:xfrm>
              <a:prstGeom prst="rect">
                <a:avLst/>
              </a:prstGeom>
              <a:noFill/>
            </p:spPr>
            <p:txBody>
              <a:bodyPr wrap="none" rtlCol="0">
                <a:spAutoFit/>
              </a:bodyPr>
              <a:lstStyle/>
              <a:p>
                <a:pPr algn="ctr"/>
                <a14:m>
                  <m:oMath xmlns:m="http://schemas.openxmlformats.org/officeDocument/2006/math">
                    <m:rad>
                      <m:radPr>
                        <m:degHide m:val="on"/>
                        <m:ctrlPr>
                          <a:rPr lang="en-US" sz="1200" b="0" i="1" smtClean="0">
                            <a:solidFill>
                              <a:srgbClr val="FF0000"/>
                            </a:solidFill>
                            <a:latin typeface="Cambria Math" panose="02040503050406030204" pitchFamily="18" charset="0"/>
                            <a:ea typeface="Cambria Math" panose="02040503050406030204" pitchFamily="18" charset="0"/>
                          </a:rPr>
                        </m:ctrlPr>
                      </m:radPr>
                      <m:deg/>
                      <m:e>
                        <m:r>
                          <m:rPr>
                            <m:sty m:val="p"/>
                          </m:rPr>
                          <a:rPr lang="en-US" sz="1200" b="0" i="0" smtClean="0">
                            <a:solidFill>
                              <a:srgbClr val="FF0000"/>
                            </a:solidFill>
                            <a:latin typeface="Cambria Math" panose="02040503050406030204" pitchFamily="18" charset="0"/>
                            <a:ea typeface="Cambria Math" panose="02040503050406030204" pitchFamily="18" charset="0"/>
                          </a:rPr>
                          <m:t>s</m:t>
                        </m:r>
                      </m:e>
                    </m:rad>
                    <m:r>
                      <a:rPr lang="en-US" sz="1200" b="0" i="1" smtClean="0">
                        <a:solidFill>
                          <a:srgbClr val="FF0000"/>
                        </a:solidFill>
                        <a:latin typeface="Cambria Math" panose="02040503050406030204" pitchFamily="18" charset="0"/>
                        <a:ea typeface="Cambria Math" panose="02040503050406030204" pitchFamily="18" charset="0"/>
                      </a:rPr>
                      <m:t>=</m:t>
                    </m:r>
                    <m:r>
                      <a:rPr lang="en-US" sz="1200" b="0" i="0" smtClean="0">
                        <a:solidFill>
                          <a:srgbClr val="FF0000"/>
                        </a:solidFill>
                        <a:latin typeface="Cambria Math" panose="02040503050406030204" pitchFamily="18" charset="0"/>
                        <a:ea typeface="Cambria Math" panose="02040503050406030204" pitchFamily="18" charset="0"/>
                      </a:rPr>
                      <m:t>200</m:t>
                    </m:r>
                  </m:oMath>
                </a14:m>
                <a:r>
                  <a:rPr lang="en-US" sz="1200" dirty="0">
                    <a:solidFill>
                      <a:srgbClr val="FF0000"/>
                    </a:solidFill>
                  </a:rPr>
                  <a:t> GeV </a:t>
                </a:r>
                <a:r>
                  <a:rPr lang="en-US" sz="1200" i="1" dirty="0" err="1">
                    <a:solidFill>
                      <a:srgbClr val="FF0000"/>
                    </a:solidFill>
                  </a:rPr>
                  <a:t>p</a:t>
                </a:r>
                <a:r>
                  <a:rPr lang="en-US" sz="1200" dirty="0" err="1">
                    <a:solidFill>
                      <a:srgbClr val="FF0000"/>
                    </a:solidFill>
                  </a:rPr>
                  <a:t>+</a:t>
                </a:r>
                <a:r>
                  <a:rPr lang="en-US" sz="1200" i="1" dirty="0" err="1">
                    <a:solidFill>
                      <a:srgbClr val="FF0000"/>
                    </a:solidFill>
                  </a:rPr>
                  <a:t>p</a:t>
                </a:r>
                <a:endParaRPr lang="en-US" sz="1200" i="1" dirty="0">
                  <a:solidFill>
                    <a:srgbClr val="FF0000"/>
                  </a:solidFill>
                </a:endParaRPr>
              </a:p>
              <a:p>
                <a:pPr algn="ctr"/>
                <a:r>
                  <a:rPr lang="en-US" sz="1200" dirty="0">
                    <a:solidFill>
                      <a:srgbClr val="FF0000"/>
                    </a:solidFill>
                  </a:rPr>
                  <a:t>PYTHIA 8 + GEANT 3</a:t>
                </a:r>
              </a:p>
            </p:txBody>
          </p:sp>
        </mc:Choice>
        <mc:Fallback xmlns="">
          <p:sp>
            <p:nvSpPr>
              <p:cNvPr id="6" name="TextBox 5">
                <a:extLst>
                  <a:ext uri="{FF2B5EF4-FFF2-40B4-BE49-F238E27FC236}">
                    <a16:creationId xmlns:a16="http://schemas.microsoft.com/office/drawing/2014/main" id="{6CA31E68-3778-BF5F-0218-11DC6BEFF522}"/>
                  </a:ext>
                </a:extLst>
              </p:cNvPr>
              <p:cNvSpPr txBox="1">
                <a:spLocks noRot="1" noChangeAspect="1" noMove="1" noResize="1" noEditPoints="1" noAdjustHandles="1" noChangeArrowheads="1" noChangeShapeType="1" noTextEdit="1"/>
              </p:cNvSpPr>
              <p:nvPr/>
            </p:nvSpPr>
            <p:spPr>
              <a:xfrm>
                <a:off x="2309344" y="2871923"/>
                <a:ext cx="1450141" cy="463717"/>
              </a:xfrm>
              <a:prstGeom prst="rect">
                <a:avLst/>
              </a:prstGeom>
              <a:blipFill>
                <a:blip r:embed="rId8"/>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17CBAAE-E0A6-9411-A30F-4075DBA6D147}"/>
                  </a:ext>
                </a:extLst>
              </p:cNvPr>
              <p:cNvSpPr txBox="1"/>
              <p:nvPr/>
            </p:nvSpPr>
            <p:spPr>
              <a:xfrm>
                <a:off x="550965" y="2841066"/>
                <a:ext cx="1737616" cy="438262"/>
              </a:xfrm>
              <a:prstGeom prst="rect">
                <a:avLst/>
              </a:prstGeom>
              <a:noFill/>
              <a:ln>
                <a:solidFill>
                  <a:srgbClr val="FF0000"/>
                </a:solidFill>
              </a:ln>
            </p:spPr>
            <p:txBody>
              <a:bodyPr wrap="square" rtlCol="0">
                <a:spAutoFit/>
              </a:bodyPr>
              <a:lstStyle/>
              <a:p>
                <a:r>
                  <a:rPr lang="en-US" sz="1100" dirty="0">
                    <a:latin typeface="Times New Roman" panose="02020603050405020304" pitchFamily="18" charset="0"/>
                    <a:cs typeface="Times New Roman" panose="02020603050405020304" pitchFamily="18" charset="0"/>
                  </a:rPr>
                  <a:t>anti-</a:t>
                </a:r>
                <a:r>
                  <a:rPr lang="en-US" sz="1100" i="1" dirty="0" err="1">
                    <a:latin typeface="Times New Roman" panose="02020603050405020304" pitchFamily="18" charset="0"/>
                    <a:cs typeface="Times New Roman" panose="02020603050405020304" pitchFamily="18" charset="0"/>
                  </a:rPr>
                  <a:t>k</a:t>
                </a:r>
                <a:r>
                  <a:rPr lang="en-US" sz="1100" baseline="-25000" dirty="0" err="1">
                    <a:latin typeface="Times New Roman" panose="02020603050405020304" pitchFamily="18" charset="0"/>
                    <a:cs typeface="Times New Roman" panose="02020603050405020304" pitchFamily="18" charset="0"/>
                  </a:rPr>
                  <a:t>T</a:t>
                </a:r>
                <a:r>
                  <a:rPr lang="en-US" sz="1100" baseline="-2500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jets with D</a:t>
                </a:r>
                <a:r>
                  <a:rPr lang="en-US" sz="1100" baseline="30000" dirty="0">
                    <a:latin typeface="Times New Roman" panose="02020603050405020304" pitchFamily="18" charset="0"/>
                    <a:cs typeface="Times New Roman" panose="02020603050405020304" pitchFamily="18" charset="0"/>
                  </a:rPr>
                  <a:t>0</a:t>
                </a:r>
                <a:r>
                  <a:rPr lang="en-US" sz="1100" dirty="0">
                    <a:latin typeface="Times New Roman" panose="02020603050405020304" pitchFamily="18" charset="0"/>
                    <a:cs typeface="Times New Roman" panose="02020603050405020304" pitchFamily="18" charset="0"/>
                  </a:rPr>
                  <a:t>, </a:t>
                </a:r>
                <a:r>
                  <a:rPr lang="en-US" sz="1100" i="1" dirty="0">
                    <a:latin typeface="Times New Roman" panose="02020603050405020304" pitchFamily="18" charset="0"/>
                    <a:cs typeface="Times New Roman" panose="02020603050405020304" pitchFamily="18" charset="0"/>
                  </a:rPr>
                  <a:t>R</a:t>
                </a:r>
                <a:r>
                  <a:rPr lang="en-US" sz="1100" dirty="0">
                    <a:latin typeface="Times New Roman" panose="02020603050405020304" pitchFamily="18" charset="0"/>
                    <a:cs typeface="Times New Roman" panose="02020603050405020304" pitchFamily="18" charset="0"/>
                  </a:rPr>
                  <a:t> = 0.4</a:t>
                </a:r>
              </a:p>
              <a:p>
                <a:r>
                  <a:rPr lang="en-US" sz="1100" dirty="0">
                    <a:latin typeface="Times New Roman" panose="02020603050405020304" pitchFamily="18" charset="0"/>
                    <a:cs typeface="Times New Roman" panose="02020603050405020304" pitchFamily="18" charset="0"/>
                  </a:rPr>
                  <a:t>5 &lt;</a:t>
                </a:r>
                <a14:m>
                  <m:oMath xmlns:m="http://schemas.openxmlformats.org/officeDocument/2006/math">
                    <m:sSub>
                      <m:sSubPr>
                        <m:ctrlPr>
                          <a:rPr lang="en-US" sz="1100" i="1">
                            <a:latin typeface="Cambria Math" panose="02040503050406030204" pitchFamily="18" charset="0"/>
                          </a:rPr>
                        </m:ctrlPr>
                      </m:sSubPr>
                      <m:e>
                        <m:r>
                          <a:rPr lang="en-US" sz="1100" smtClean="0">
                            <a:latin typeface="Cambria Math" panose="02040503050406030204" pitchFamily="18" charset="0"/>
                          </a:rPr>
                          <m:t> </m:t>
                        </m:r>
                        <m:r>
                          <a:rPr lang="en-US" sz="1100" i="1" smtClean="0">
                            <a:latin typeface="Cambria Math" panose="02040503050406030204" pitchFamily="18" charset="0"/>
                          </a:rPr>
                          <m:t>𝑝</m:t>
                        </m:r>
                      </m:e>
                      <m:sub>
                        <m:r>
                          <m:rPr>
                            <m:sty m:val="p"/>
                          </m:rPr>
                          <a:rPr lang="en-US" sz="1100" smtClean="0">
                            <a:latin typeface="Cambria Math" panose="02040503050406030204" pitchFamily="18" charset="0"/>
                          </a:rPr>
                          <m:t>T</m:t>
                        </m:r>
                        <m:r>
                          <a:rPr lang="en-US" sz="1100" smtClean="0">
                            <a:latin typeface="Cambria Math" panose="02040503050406030204" pitchFamily="18" charset="0"/>
                          </a:rPr>
                          <m:t>, </m:t>
                        </m:r>
                        <m:r>
                          <m:rPr>
                            <m:sty m:val="p"/>
                          </m:rPr>
                          <a:rPr lang="en-US" sz="1100" smtClean="0">
                            <a:latin typeface="Cambria Math" panose="02040503050406030204" pitchFamily="18" charset="0"/>
                          </a:rPr>
                          <m:t>Kπ</m:t>
                        </m:r>
                        <m:r>
                          <a:rPr lang="en-US" sz="1100" smtClean="0">
                            <a:latin typeface="Cambria Math" panose="02040503050406030204" pitchFamily="18" charset="0"/>
                          </a:rPr>
                          <m:t> </m:t>
                        </m:r>
                      </m:sub>
                    </m:sSub>
                  </m:oMath>
                </a14:m>
                <a:r>
                  <a:rPr lang="en-US" sz="1100" dirty="0">
                    <a:latin typeface="Times New Roman" panose="02020603050405020304" pitchFamily="18" charset="0"/>
                    <a:cs typeface="Times New Roman" panose="02020603050405020304" pitchFamily="18" charset="0"/>
                  </a:rPr>
                  <a:t>&lt; 10 [GeV/</a:t>
                </a:r>
                <a:r>
                  <a:rPr lang="en-US" sz="1100" i="1" dirty="0">
                    <a:latin typeface="Times New Roman" panose="02020603050405020304" pitchFamily="18" charset="0"/>
                    <a:cs typeface="Times New Roman" panose="02020603050405020304" pitchFamily="18" charset="0"/>
                  </a:rPr>
                  <a:t>c</a:t>
                </a:r>
                <a:r>
                  <a:rPr lang="en-US" sz="1100" dirty="0">
                    <a:latin typeface="Times New Roman" panose="02020603050405020304" pitchFamily="18" charset="0"/>
                    <a:cs typeface="Times New Roman" panose="02020603050405020304" pitchFamily="18" charset="0"/>
                  </a:rPr>
                  <a:t>]</a:t>
                </a:r>
              </a:p>
            </p:txBody>
          </p:sp>
        </mc:Choice>
        <mc:Fallback xmlns="">
          <p:sp>
            <p:nvSpPr>
              <p:cNvPr id="8" name="TextBox 7">
                <a:extLst>
                  <a:ext uri="{FF2B5EF4-FFF2-40B4-BE49-F238E27FC236}">
                    <a16:creationId xmlns:a16="http://schemas.microsoft.com/office/drawing/2014/main" id="{417CBAAE-E0A6-9411-A30F-4075DBA6D147}"/>
                  </a:ext>
                </a:extLst>
              </p:cNvPr>
              <p:cNvSpPr txBox="1">
                <a:spLocks noRot="1" noChangeAspect="1" noMove="1" noResize="1" noEditPoints="1" noAdjustHandles="1" noChangeArrowheads="1" noChangeShapeType="1" noTextEdit="1"/>
              </p:cNvSpPr>
              <p:nvPr/>
            </p:nvSpPr>
            <p:spPr>
              <a:xfrm>
                <a:off x="550965" y="2841066"/>
                <a:ext cx="1737616" cy="438262"/>
              </a:xfrm>
              <a:prstGeom prst="rect">
                <a:avLst/>
              </a:prstGeom>
              <a:blipFill>
                <a:blip r:embed="rId9"/>
                <a:stretch>
                  <a:fillRect b="-8333"/>
                </a:stretch>
              </a:blipFill>
              <a:ln>
                <a:solidFill>
                  <a:srgbClr val="FF0000"/>
                </a:solid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B8D813B9-FC16-11D9-5C82-1F0DBBEFFA99}"/>
              </a:ext>
            </a:extLst>
          </p:cNvPr>
          <p:cNvSpPr/>
          <p:nvPr/>
        </p:nvSpPr>
        <p:spPr>
          <a:xfrm>
            <a:off x="0" y="6184233"/>
            <a:ext cx="2097049" cy="261610"/>
          </a:xfrm>
          <a:prstGeom prst="rect">
            <a:avLst/>
          </a:prstGeom>
          <a:ln>
            <a:solidFill>
              <a:srgbClr val="FF0000"/>
            </a:solidFill>
          </a:ln>
        </p:spPr>
        <p:txBody>
          <a:bodyPr wrap="none">
            <a:spAutoFit/>
          </a:bodyPr>
          <a:lstStyle/>
          <a:p>
            <a:r>
              <a:rPr lang="en-US" sz="1100" b="1" dirty="0">
                <a:latin typeface="Times New Roman" panose="02020603050405020304" pitchFamily="18" charset="0"/>
                <a:cs typeface="Times New Roman" panose="02020603050405020304" pitchFamily="18" charset="0"/>
              </a:rPr>
              <a:t>[1]. FONLL, </a:t>
            </a:r>
            <a:r>
              <a:rPr lang="en-US" sz="1100" dirty="0">
                <a:latin typeface="Times New Roman" panose="02020603050405020304" pitchFamily="18" charset="0"/>
                <a:cs typeface="Times New Roman" panose="02020603050405020304" pitchFamily="18" charset="0"/>
              </a:rPr>
              <a:t>JHEP03 (2001) 006</a:t>
            </a:r>
          </a:p>
        </p:txBody>
      </p:sp>
      <p:sp>
        <p:nvSpPr>
          <p:cNvPr id="10" name="Date Placeholder 9">
            <a:extLst>
              <a:ext uri="{FF2B5EF4-FFF2-40B4-BE49-F238E27FC236}">
                <a16:creationId xmlns:a16="http://schemas.microsoft.com/office/drawing/2014/main" id="{1D69886B-3E17-E5C4-7434-ED622B7E751B}"/>
              </a:ext>
            </a:extLst>
          </p:cNvPr>
          <p:cNvSpPr>
            <a:spLocks noGrp="1"/>
          </p:cNvSpPr>
          <p:nvPr>
            <p:ph type="dt" sz="half" idx="10"/>
          </p:nvPr>
        </p:nvSpPr>
        <p:spPr/>
        <p:txBody>
          <a:bodyPr/>
          <a:lstStyle/>
          <a:p>
            <a:r>
              <a:rPr lang="en-US"/>
              <a:t>October 28, 2022</a:t>
            </a:r>
            <a:endParaRPr lang="en-US" dirty="0"/>
          </a:p>
        </p:txBody>
      </p:sp>
      <p:sp>
        <p:nvSpPr>
          <p:cNvPr id="11" name="Footer Placeholder 10">
            <a:extLst>
              <a:ext uri="{FF2B5EF4-FFF2-40B4-BE49-F238E27FC236}">
                <a16:creationId xmlns:a16="http://schemas.microsoft.com/office/drawing/2014/main" id="{C6873E20-53E7-F52C-109E-4E57FAB45A0A}"/>
              </a:ext>
            </a:extLst>
          </p:cNvPr>
          <p:cNvSpPr>
            <a:spLocks noGrp="1"/>
          </p:cNvSpPr>
          <p:nvPr>
            <p:ph type="ftr" sz="quarter" idx="11"/>
          </p:nvPr>
        </p:nvSpPr>
        <p:spPr/>
        <p:txBody>
          <a:bodyPr/>
          <a:lstStyle/>
          <a:p>
            <a:r>
              <a:rPr lang="en-US"/>
              <a:t>Diptanil Roy, DNP 2022</a:t>
            </a:r>
            <a:endParaRPr lang="en-US" dirty="0"/>
          </a:p>
        </p:txBody>
      </p:sp>
      <p:sp>
        <p:nvSpPr>
          <p:cNvPr id="12" name="Slide Number Placeholder 11">
            <a:extLst>
              <a:ext uri="{FF2B5EF4-FFF2-40B4-BE49-F238E27FC236}">
                <a16:creationId xmlns:a16="http://schemas.microsoft.com/office/drawing/2014/main" id="{1BB0101D-56D4-F02A-9787-C3908A72C0E9}"/>
              </a:ext>
            </a:extLst>
          </p:cNvPr>
          <p:cNvSpPr>
            <a:spLocks noGrp="1"/>
          </p:cNvSpPr>
          <p:nvPr>
            <p:ph type="sldNum" sz="quarter" idx="12"/>
          </p:nvPr>
        </p:nvSpPr>
        <p:spPr/>
        <p:txBody>
          <a:bodyPr/>
          <a:lstStyle/>
          <a:p>
            <a:fld id="{EE78E8B4-5C77-7846-9A5E-F1E2DEA445DC}" type="slidenum">
              <a:rPr lang="en-US" smtClean="0"/>
              <a:t>9</a:t>
            </a:fld>
            <a:endParaRPr lang="en-US" dirty="0"/>
          </a:p>
        </p:txBody>
      </p:sp>
    </p:spTree>
    <p:extLst>
      <p:ext uri="{BB962C8B-B14F-4D97-AF65-F5344CB8AC3E}">
        <p14:creationId xmlns:p14="http://schemas.microsoft.com/office/powerpoint/2010/main" val="2476683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45103</TotalTime>
  <Words>4713</Words>
  <Application>Microsoft Macintosh PowerPoint</Application>
  <PresentationFormat>Widescreen</PresentationFormat>
  <Paragraphs>356</Paragraphs>
  <Slides>24</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Diptanil Roy</dc:creator>
  <cp:lastModifiedBy>Diptanil Roy</cp:lastModifiedBy>
  <cp:revision>188</cp:revision>
  <dcterms:created xsi:type="dcterms:W3CDTF">2022-03-13T22:42:17Z</dcterms:created>
  <dcterms:modified xsi:type="dcterms:W3CDTF">2022-10-24T14:57:13Z</dcterms:modified>
</cp:coreProperties>
</file>